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9" r:id="rId2"/>
    <p:sldId id="1271" r:id="rId3"/>
    <p:sldId id="1367" r:id="rId4"/>
    <p:sldId id="1368" r:id="rId5"/>
    <p:sldId id="1369" r:id="rId6"/>
    <p:sldId id="1370" r:id="rId7"/>
    <p:sldId id="1371" r:id="rId8"/>
    <p:sldId id="1283" r:id="rId9"/>
    <p:sldId id="1285" r:id="rId10"/>
    <p:sldId id="1372" r:id="rId11"/>
    <p:sldId id="1373" r:id="rId12"/>
    <p:sldId id="1374" r:id="rId13"/>
    <p:sldId id="1376" r:id="rId14"/>
    <p:sldId id="1375" r:id="rId15"/>
    <p:sldId id="1377" r:id="rId16"/>
    <p:sldId id="1282" r:id="rId17"/>
    <p:sldId id="1287" r:id="rId18"/>
    <p:sldId id="1292" r:id="rId19"/>
    <p:sldId id="1284" r:id="rId20"/>
    <p:sldId id="1297" r:id="rId21"/>
    <p:sldId id="1298" r:id="rId22"/>
    <p:sldId id="1299" r:id="rId23"/>
    <p:sldId id="1300" r:id="rId24"/>
    <p:sldId id="1398" r:id="rId25"/>
    <p:sldId id="1301" r:id="rId26"/>
    <p:sldId id="1302" r:id="rId27"/>
    <p:sldId id="1383" r:id="rId28"/>
    <p:sldId id="1384" r:id="rId29"/>
    <p:sldId id="1385" r:id="rId30"/>
    <p:sldId id="1391" r:id="rId31"/>
    <p:sldId id="1390" r:id="rId32"/>
    <p:sldId id="1386" r:id="rId33"/>
    <p:sldId id="1388" r:id="rId34"/>
    <p:sldId id="1397" r:id="rId35"/>
    <p:sldId id="1396" r:id="rId36"/>
    <p:sldId id="1389" r:id="rId37"/>
    <p:sldId id="1392" r:id="rId38"/>
    <p:sldId id="1393" r:id="rId39"/>
    <p:sldId id="1394" r:id="rId40"/>
    <p:sldId id="1395" r:id="rId41"/>
    <p:sldId id="1380" r:id="rId42"/>
    <p:sldId id="1382" r:id="rId43"/>
    <p:sldId id="1315" r:id="rId44"/>
    <p:sldId id="1381" r:id="rId45"/>
    <p:sldId id="1314" r:id="rId46"/>
    <p:sldId id="1312" r:id="rId47"/>
    <p:sldId id="1331" r:id="rId48"/>
    <p:sldId id="1328"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1D8"/>
    <a:srgbClr val="010227"/>
    <a:srgbClr val="03022B"/>
    <a:srgbClr val="2F2F81"/>
    <a:srgbClr val="2D3191"/>
    <a:srgbClr val="E21D39"/>
    <a:srgbClr val="013B74"/>
    <a:srgbClr val="1E98C9"/>
    <a:srgbClr val="4EB7C5"/>
    <a:srgbClr val="1E98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07" autoAdjust="0"/>
    <p:restoredTop sz="77058"/>
  </p:normalViewPr>
  <p:slideViewPr>
    <p:cSldViewPr snapToGrid="0" snapToObjects="1">
      <p:cViewPr varScale="1">
        <p:scale>
          <a:sx n="100" d="100"/>
          <a:sy n="100" d="100"/>
        </p:scale>
        <p:origin x="184" y="40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owned and managed by the </a:t>
            </a:r>
            <a:r>
              <a:rPr lang="en-US" dirty="0" err="1"/>
              <a:t>linux</a:t>
            </a:r>
            <a:r>
              <a:rPr lang="en-US" dirty="0"/>
              <a:t> foundation, as part of the open mainframe project</a:t>
            </a:r>
          </a:p>
          <a:p>
            <a:endParaRPr lang="en-US" dirty="0"/>
          </a:p>
          <a:p>
            <a:r>
              <a:rPr lang="en-US" dirty="0"/>
              <a:t>&lt;Click&gt;</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a:t>
            </a:fld>
            <a:endParaRPr lang="en-US"/>
          </a:p>
        </p:txBody>
      </p:sp>
    </p:spTree>
    <p:extLst>
      <p:ext uri="{BB962C8B-B14F-4D97-AF65-F5344CB8AC3E}">
        <p14:creationId xmlns:p14="http://schemas.microsoft.com/office/powerpoint/2010/main" val="118139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jobs groups allows you to </a:t>
            </a:r>
          </a:p>
          <a:p>
            <a:r>
              <a:rPr lang="en-US" dirty="0"/>
              <a:t>&lt;click&gt;</a:t>
            </a:r>
          </a:p>
          <a:p>
            <a:r>
              <a:rPr lang="en-US" dirty="0"/>
              <a:t>List jobs by prefix, owner or status</a:t>
            </a:r>
          </a:p>
          <a:p>
            <a:r>
              <a:rPr lang="en-US" dirty="0"/>
              <a:t>&lt;click&gt;</a:t>
            </a:r>
          </a:p>
          <a:p>
            <a:r>
              <a:rPr lang="en-US" dirty="0"/>
              <a:t>View a list of spool files</a:t>
            </a:r>
          </a:p>
          <a:p>
            <a:r>
              <a:rPr lang="en-US" dirty="0"/>
              <a:t>&lt;view&gt;</a:t>
            </a:r>
          </a:p>
          <a:p>
            <a:r>
              <a:rPr lang="en-US" dirty="0"/>
              <a:t>As well as content for an individual spool file</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11</a:t>
            </a:fld>
            <a:endParaRPr lang="en-US"/>
          </a:p>
        </p:txBody>
      </p:sp>
    </p:spTree>
    <p:extLst>
      <p:ext uri="{BB962C8B-B14F-4D97-AF65-F5344CB8AC3E}">
        <p14:creationId xmlns:p14="http://schemas.microsoft.com/office/powerpoint/2010/main" val="293093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unix</a:t>
            </a:r>
            <a:r>
              <a:rPr lang="en-US" dirty="0"/>
              <a:t> system services group you can</a:t>
            </a:r>
          </a:p>
          <a:p>
            <a:r>
              <a:rPr lang="en-US" dirty="0"/>
              <a:t>&lt;click&gt;</a:t>
            </a:r>
          </a:p>
          <a:p>
            <a:r>
              <a:rPr lang="en-US" dirty="0"/>
              <a:t>Create directories</a:t>
            </a:r>
          </a:p>
          <a:p>
            <a:r>
              <a:rPr lang="en-US" dirty="0"/>
              <a:t>&lt;click&gt;</a:t>
            </a:r>
          </a:p>
          <a:p>
            <a:r>
              <a:rPr lang="en-US" dirty="0"/>
              <a:t>Upload files from your PC</a:t>
            </a:r>
          </a:p>
          <a:p>
            <a:r>
              <a:rPr lang="en-US" dirty="0"/>
              <a:t>&lt;click&gt;</a:t>
            </a:r>
          </a:p>
          <a:p>
            <a:r>
              <a:rPr lang="en-US" dirty="0"/>
              <a:t>As well as issue </a:t>
            </a:r>
            <a:r>
              <a:rPr lang="en-US" dirty="0" err="1"/>
              <a:t>unix</a:t>
            </a:r>
            <a:r>
              <a:rPr lang="en-US" dirty="0"/>
              <a:t> commands directly within USS</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313955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core command groups allow you to issue</a:t>
            </a:r>
          </a:p>
          <a:p>
            <a:r>
              <a:rPr lang="en-US" dirty="0"/>
              <a:t>&lt;click&gt;</a:t>
            </a:r>
          </a:p>
          <a:p>
            <a:r>
              <a:rPr lang="en-US" dirty="0"/>
              <a:t>TSO commands, create and manage workflows</a:t>
            </a:r>
          </a:p>
          <a:p>
            <a:endParaRPr lang="en-US" dirty="0"/>
          </a:p>
          <a:p>
            <a:r>
              <a:rPr lang="en-US" dirty="0"/>
              <a:t>Bec</a:t>
            </a:r>
          </a:p>
        </p:txBody>
      </p:sp>
      <p:sp>
        <p:nvSpPr>
          <p:cNvPr id="4" name="Slide Number Placehold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116842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CLI is running on the user’s laptop it can be embedded and executed from other tools within the same machine</a:t>
            </a:r>
          </a:p>
          <a:p>
            <a:r>
              <a:rPr lang="en-US" dirty="0"/>
              <a:t>Such as those for</a:t>
            </a:r>
          </a:p>
          <a:p>
            <a:r>
              <a:rPr lang="en-US" dirty="0"/>
              <a:t>&lt;click&gt;</a:t>
            </a:r>
          </a:p>
          <a:p>
            <a:r>
              <a:rPr lang="en-US" dirty="0"/>
              <a:t>DevOps</a:t>
            </a:r>
          </a:p>
          <a:p>
            <a:r>
              <a:rPr lang="en-US" dirty="0"/>
              <a:t>CICD Pipelines</a:t>
            </a:r>
          </a:p>
          <a:p>
            <a:r>
              <a:rPr lang="en-US" dirty="0"/>
              <a:t>Automation scripts</a:t>
            </a:r>
          </a:p>
          <a:p>
            <a:r>
              <a:rPr lang="en-US" dirty="0"/>
              <a:t>And other scenarios where mainframe orchestration is required</a:t>
            </a:r>
          </a:p>
          <a:p>
            <a:r>
              <a:rPr lang="en-US" dirty="0"/>
              <a:t>This allows a developer familiar with their existing software suite to seamlessly use the </a:t>
            </a:r>
            <a:r>
              <a:rPr lang="en-US" dirty="0" err="1"/>
              <a:t>Zowe</a:t>
            </a:r>
            <a:r>
              <a:rPr lang="en-US" dirty="0"/>
              <a:t> CLI to perform mainframe tasks</a:t>
            </a:r>
          </a:p>
          <a:p>
            <a:r>
              <a:rPr lang="en-US" dirty="0"/>
              <a:t>&lt;click&gt;</a:t>
            </a:r>
          </a:p>
          <a:p>
            <a:r>
              <a:rPr lang="en-US" dirty="0"/>
              <a:t>All of this is done with encrypted communication using the laptop’s native credential store</a:t>
            </a:r>
          </a:p>
        </p:txBody>
      </p:sp>
      <p:sp>
        <p:nvSpPr>
          <p:cNvPr id="4" name="Slide Number Placehold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61093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core capabilities </a:t>
            </a:r>
            <a:r>
              <a:rPr lang="en-US" dirty="0" err="1"/>
              <a:t>Zowe</a:t>
            </a:r>
            <a:r>
              <a:rPr lang="en-US" dirty="0"/>
              <a:t> CLI is built to be an extensible framework allowing additional plugins to be installed, such as those for </a:t>
            </a:r>
          </a:p>
          <a:p>
            <a:r>
              <a:rPr lang="en-US" dirty="0"/>
              <a:t>&lt;click&gt;</a:t>
            </a:r>
          </a:p>
          <a:p>
            <a:r>
              <a:rPr lang="en-US" dirty="0"/>
              <a:t> CICS</a:t>
            </a:r>
          </a:p>
          <a:p>
            <a:r>
              <a:rPr lang="en-US" dirty="0"/>
              <a:t>&lt;click&gt;</a:t>
            </a:r>
          </a:p>
          <a:p>
            <a:r>
              <a:rPr lang="en-US" dirty="0"/>
              <a:t>DB2 and other mainframe runtimes.</a:t>
            </a:r>
          </a:p>
          <a:p>
            <a:r>
              <a:rPr lang="en-US" dirty="0"/>
              <a:t>This is done using an extensible API so that</a:t>
            </a:r>
          </a:p>
        </p:txBody>
      </p:sp>
      <p:sp>
        <p:nvSpPr>
          <p:cNvPr id="4" name="Slide Number Placeholder 3"/>
          <p:cNvSpPr>
            <a:spLocks noGrp="1"/>
          </p:cNvSpPr>
          <p:nvPr>
            <p:ph type="sldNum" sz="quarter" idx="5"/>
          </p:nvPr>
        </p:nvSpPr>
        <p:spPr/>
        <p:txBody>
          <a:bodyPr/>
          <a:lstStyle/>
          <a:p>
            <a:fld id="{56E08DEA-7264-264A-9AB1-2FE28E381D91}" type="slidenum">
              <a:rPr lang="en-US" smtClean="0"/>
              <a:t>15</a:t>
            </a:fld>
            <a:endParaRPr lang="en-US"/>
          </a:p>
        </p:txBody>
      </p:sp>
    </p:spTree>
    <p:extLst>
      <p:ext uri="{BB962C8B-B14F-4D97-AF65-F5344CB8AC3E}">
        <p14:creationId xmlns:p14="http://schemas.microsoft.com/office/powerpoint/2010/main" val="31041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vendors can built their own CLI plugins using these fully supported interfaces and extension points.</a:t>
            </a:r>
          </a:p>
          <a:p>
            <a:r>
              <a:rPr lang="en-US" dirty="0"/>
              <a:t>&lt;click&gt;</a:t>
            </a:r>
          </a:p>
          <a:p>
            <a:r>
              <a:rPr lang="en-US" dirty="0"/>
              <a:t>The </a:t>
            </a:r>
            <a:r>
              <a:rPr lang="en-US" dirty="0" err="1"/>
              <a:t>Zowe</a:t>
            </a:r>
            <a:r>
              <a:rPr lang="en-US" dirty="0"/>
              <a:t> conformance program is a certification process that issues badges to extensions who are built, packaged and execute using these APIs.</a:t>
            </a:r>
          </a:p>
          <a:p>
            <a:r>
              <a:rPr lang="en-US" dirty="0"/>
              <a:t>This ensures ensuring consistency of end user experience and compatibility between plugins</a:t>
            </a:r>
          </a:p>
          <a:p>
            <a:endParaRPr lang="en-US" dirty="0"/>
          </a:p>
          <a:p>
            <a:r>
              <a:rPr lang="en-US" dirty="0"/>
              <a:t>A number of extensions  are available from vendors including</a:t>
            </a:r>
          </a:p>
          <a:p>
            <a:r>
              <a:rPr lang="en-US" dirty="0"/>
              <a:t>&lt;click&gt;</a:t>
            </a:r>
          </a:p>
          <a:p>
            <a:r>
              <a:rPr lang="en-US" dirty="0"/>
              <a:t> CA Endeavor, I</a:t>
            </a:r>
          </a:p>
          <a:p>
            <a:r>
              <a:rPr lang="en-US" dirty="0"/>
              <a:t>&lt;click&gt;</a:t>
            </a:r>
          </a:p>
          <a:p>
            <a:r>
              <a:rPr lang="en-US" dirty="0"/>
              <a:t>BM z/OS Connect</a:t>
            </a:r>
          </a:p>
          <a:p>
            <a:r>
              <a:rPr lang="en-US" dirty="0"/>
              <a:t>&lt;click&gt;</a:t>
            </a:r>
          </a:p>
          <a:p>
            <a:r>
              <a:rPr lang="en-US" dirty="0"/>
              <a:t>Phoenix Software EJES, and more</a:t>
            </a:r>
          </a:p>
        </p:txBody>
      </p:sp>
      <p:sp>
        <p:nvSpPr>
          <p:cNvPr id="4" name="Slide Number Placeholder 3"/>
          <p:cNvSpPr>
            <a:spLocks noGrp="1"/>
          </p:cNvSpPr>
          <p:nvPr>
            <p:ph type="sldNum" sz="quarter" idx="5"/>
          </p:nvPr>
        </p:nvSpPr>
        <p:spPr/>
        <p:txBody>
          <a:bodyPr/>
          <a:lstStyle/>
          <a:p>
            <a:fld id="{56E08DEA-7264-264A-9AB1-2FE28E381D91}" type="slidenum">
              <a:rPr lang="en-US" smtClean="0"/>
              <a:t>16</a:t>
            </a:fld>
            <a:endParaRPr lang="en-US"/>
          </a:p>
        </p:txBody>
      </p:sp>
    </p:spTree>
    <p:extLst>
      <p:ext uri="{BB962C8B-B14F-4D97-AF65-F5344CB8AC3E}">
        <p14:creationId xmlns:p14="http://schemas.microsoft.com/office/powerpoint/2010/main" val="404484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to look at is the </a:t>
            </a:r>
            <a:r>
              <a:rPr lang="en-US" dirty="0" err="1"/>
              <a:t>Zowe</a:t>
            </a:r>
            <a:r>
              <a:rPr lang="en-US" dirty="0"/>
              <a:t> Explorer, an extension to the popular Visual Studio Code Integrated Development Environment.  </a:t>
            </a:r>
          </a:p>
          <a:p>
            <a:endParaRPr lang="en-US" dirty="0"/>
          </a:p>
          <a:p>
            <a:r>
              <a:rPr lang="en-US" dirty="0"/>
              <a:t>With the </a:t>
            </a:r>
            <a:r>
              <a:rPr lang="en-US" dirty="0" err="1"/>
              <a:t>Zowe</a:t>
            </a:r>
            <a:r>
              <a:rPr lang="en-US" dirty="0"/>
              <a:t> Explorer installed </a:t>
            </a:r>
          </a:p>
          <a:p>
            <a:r>
              <a:rPr lang="en-US" dirty="0"/>
              <a:t>&lt;click&gt;</a:t>
            </a:r>
          </a:p>
          <a:p>
            <a:r>
              <a:rPr lang="en-US" dirty="0"/>
              <a:t>it can be launched from the </a:t>
            </a:r>
            <a:r>
              <a:rPr lang="en-US" dirty="0" err="1"/>
              <a:t>Zowe</a:t>
            </a:r>
            <a:r>
              <a:rPr lang="en-US" dirty="0"/>
              <a:t> icon in the VS Code sidebar</a:t>
            </a:r>
          </a:p>
        </p:txBody>
      </p:sp>
      <p:sp>
        <p:nvSpPr>
          <p:cNvPr id="4" name="Slide Number Placeholder 3"/>
          <p:cNvSpPr>
            <a:spLocks noGrp="1"/>
          </p:cNvSpPr>
          <p:nvPr>
            <p:ph type="sldNum" sz="quarter" idx="5"/>
          </p:nvPr>
        </p:nvSpPr>
        <p:spPr/>
        <p:txBody>
          <a:bodyPr/>
          <a:lstStyle/>
          <a:p>
            <a:fld id="{56E08DEA-7264-264A-9AB1-2FE28E381D91}" type="slidenum">
              <a:rPr lang="en-US" smtClean="0"/>
              <a:t>18</a:t>
            </a:fld>
            <a:endParaRPr lang="en-US"/>
          </a:p>
        </p:txBody>
      </p:sp>
    </p:spTree>
    <p:extLst>
      <p:ext uri="{BB962C8B-B14F-4D97-AF65-F5344CB8AC3E}">
        <p14:creationId xmlns:p14="http://schemas.microsoft.com/office/powerpoint/2010/main" val="147417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a:t>
            </a:r>
            <a:r>
              <a:rPr lang="en-US" dirty="0" err="1"/>
              <a:t>Exolprer</a:t>
            </a:r>
            <a:r>
              <a:rPr lang="en-US" dirty="0"/>
              <a:t> has three navigator views for</a:t>
            </a:r>
          </a:p>
          <a:p>
            <a:r>
              <a:rPr lang="en-US" dirty="0"/>
              <a:t>&lt;click&gt;</a:t>
            </a:r>
          </a:p>
          <a:p>
            <a:r>
              <a:rPr lang="en-US" dirty="0"/>
              <a:t>Data sets</a:t>
            </a:r>
          </a:p>
          <a:p>
            <a:r>
              <a:rPr lang="en-US" dirty="0"/>
              <a:t>&lt;click&gt;</a:t>
            </a:r>
          </a:p>
          <a:p>
            <a:r>
              <a:rPr lang="en-US" dirty="0"/>
              <a:t>Unix System Services</a:t>
            </a:r>
          </a:p>
          <a:p>
            <a:r>
              <a:rPr lang="en-US" dirty="0"/>
              <a:t>&lt;click&gt;</a:t>
            </a:r>
          </a:p>
          <a:p>
            <a:r>
              <a:rPr lang="en-US" dirty="0"/>
              <a:t>And Jobs</a:t>
            </a:r>
          </a:p>
          <a:p>
            <a:endParaRPr lang="en-US" dirty="0"/>
          </a:p>
          <a:p>
            <a:r>
              <a:rPr lang="en-US" dirty="0"/>
              <a:t>Let’s take a quick tour of each one</a:t>
            </a:r>
          </a:p>
        </p:txBody>
      </p:sp>
      <p:sp>
        <p:nvSpPr>
          <p:cNvPr id="4" name="Slide Number Placeholder 3"/>
          <p:cNvSpPr>
            <a:spLocks noGrp="1"/>
          </p:cNvSpPr>
          <p:nvPr>
            <p:ph type="sldNum" sz="quarter" idx="5"/>
          </p:nvPr>
        </p:nvSpPr>
        <p:spPr/>
        <p:txBody>
          <a:bodyPr/>
          <a:lstStyle/>
          <a:p>
            <a:fld id="{56E08DEA-7264-264A-9AB1-2FE28E381D91}" type="slidenum">
              <a:rPr lang="en-US" smtClean="0"/>
              <a:t>19</a:t>
            </a:fld>
            <a:endParaRPr lang="en-US"/>
          </a:p>
        </p:txBody>
      </p:sp>
    </p:spTree>
    <p:extLst>
      <p:ext uri="{BB962C8B-B14F-4D97-AF65-F5344CB8AC3E}">
        <p14:creationId xmlns:p14="http://schemas.microsoft.com/office/powerpoint/2010/main" val="140012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The list of data sets can be filtered </a:t>
            </a:r>
          </a:p>
          <a:p>
            <a:r>
              <a:rPr lang="en-US" dirty="0"/>
              <a:t>&lt;click&gt; showing a tree view of that allows you to expand into the members of a partitioned data set, together with a pop-up menu of actions for create, rename, delete and more.</a:t>
            </a:r>
          </a:p>
          <a:p>
            <a:r>
              <a:rPr lang="en-US" dirty="0"/>
              <a:t>&lt;click&gt; The menu for a PDS member  allows you to </a:t>
            </a:r>
          </a:p>
          <a:p>
            <a:r>
              <a:rPr lang="en-US" dirty="0"/>
              <a:t>&lt;click&gt; submit submit it as a job </a:t>
            </a:r>
          </a:p>
          <a:p>
            <a:r>
              <a:rPr lang="en-US" dirty="0"/>
              <a:t>&lt;click&gt; which brings up a hyperlink with the job ID you can select to directly open its spool files.</a:t>
            </a:r>
          </a:p>
        </p:txBody>
      </p:sp>
      <p:sp>
        <p:nvSpPr>
          <p:cNvPr id="4" name="Slide Number Placeholder 3"/>
          <p:cNvSpPr>
            <a:spLocks noGrp="1"/>
          </p:cNvSpPr>
          <p:nvPr>
            <p:ph type="sldNum" sz="quarter" idx="5"/>
          </p:nvPr>
        </p:nvSpPr>
        <p:spPr/>
        <p:txBody>
          <a:bodyPr/>
          <a:lstStyle/>
          <a:p>
            <a:fld id="{56E08DEA-7264-264A-9AB1-2FE28E381D91}" type="slidenum">
              <a:rPr lang="en-US" smtClean="0"/>
              <a:t>20</a:t>
            </a:fld>
            <a:endParaRPr lang="en-US"/>
          </a:p>
        </p:txBody>
      </p:sp>
    </p:spTree>
    <p:extLst>
      <p:ext uri="{BB962C8B-B14F-4D97-AF65-F5344CB8AC3E}">
        <p14:creationId xmlns:p14="http://schemas.microsoft.com/office/powerpoint/2010/main" val="629722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jobs navigator allows you to filter by Owner and Prefix, or Job ID.</a:t>
            </a:r>
          </a:p>
          <a:p>
            <a:r>
              <a:rPr lang="en-US" dirty="0"/>
              <a:t>&lt;click&gt;</a:t>
            </a:r>
          </a:p>
          <a:p>
            <a:r>
              <a:rPr lang="en-US" dirty="0"/>
              <a:t>Jobs can be expanded to see their spool files</a:t>
            </a:r>
          </a:p>
          <a:p>
            <a:r>
              <a:rPr lang="en-US" dirty="0"/>
              <a:t>&lt;click&gt;</a:t>
            </a:r>
          </a:p>
          <a:p>
            <a:r>
              <a:rPr lang="en-US" dirty="0"/>
              <a:t>Which are opened in the editor area, allowing you to use VS code features such as searching for strings or navigate the spool file using the overview pane</a:t>
            </a:r>
          </a:p>
        </p:txBody>
      </p:sp>
      <p:sp>
        <p:nvSpPr>
          <p:cNvPr id="4" name="Slide Number Placeholder 3"/>
          <p:cNvSpPr>
            <a:spLocks noGrp="1"/>
          </p:cNvSpPr>
          <p:nvPr>
            <p:ph type="sldNum" sz="quarter" idx="5"/>
          </p:nvPr>
        </p:nvSpPr>
        <p:spPr/>
        <p:txBody>
          <a:bodyPr/>
          <a:lstStyle/>
          <a:p>
            <a:fld id="{56E08DEA-7264-264A-9AB1-2FE28E381D91}" type="slidenum">
              <a:rPr lang="en-US" smtClean="0"/>
              <a:t>21</a:t>
            </a:fld>
            <a:endParaRPr lang="en-US"/>
          </a:p>
        </p:txBody>
      </p:sp>
    </p:spTree>
    <p:extLst>
      <p:ext uri="{BB962C8B-B14F-4D97-AF65-F5344CB8AC3E}">
        <p14:creationId xmlns:p14="http://schemas.microsoft.com/office/powerpoint/2010/main" val="323922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a:t>
            </a:fld>
            <a:endParaRPr lang="en-US"/>
          </a:p>
        </p:txBody>
      </p:sp>
    </p:spTree>
    <p:extLst>
      <p:ext uri="{BB962C8B-B14F-4D97-AF65-F5344CB8AC3E}">
        <p14:creationId xmlns:p14="http://schemas.microsoft.com/office/powerpoint/2010/main" val="33982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top level USS directory can be set as a filter</a:t>
            </a:r>
          </a:p>
          <a:p>
            <a:r>
              <a:rPr lang="en-US" dirty="0"/>
              <a:t>&lt;click&gt;</a:t>
            </a:r>
          </a:p>
          <a:p>
            <a:r>
              <a:rPr lang="en-US" dirty="0"/>
              <a:t>And the navigator lets you expand into directories showing sub directories and files.  </a:t>
            </a:r>
          </a:p>
          <a:p>
            <a:r>
              <a:rPr lang="en-US" dirty="0"/>
              <a:t>The pop-up menu of actions includes</a:t>
            </a:r>
          </a:p>
          <a:p>
            <a:r>
              <a:rPr lang="en-US" dirty="0"/>
              <a:t>&lt;click&gt;</a:t>
            </a:r>
          </a:p>
          <a:p>
            <a:r>
              <a:rPr lang="en-US" dirty="0"/>
              <a:t>The ability to upload files from your PC directly</a:t>
            </a:r>
          </a:p>
          <a:p>
            <a:r>
              <a:rPr lang="en-US" dirty="0"/>
              <a:t>&lt;click&gt;</a:t>
            </a:r>
          </a:p>
          <a:p>
            <a:r>
              <a:rPr lang="en-US" dirty="0"/>
              <a:t>As well as open files in the editor area allowing you to make changes that get saved directly back to the mainframe</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22</a:t>
            </a:fld>
            <a:endParaRPr lang="en-US"/>
          </a:p>
        </p:txBody>
      </p:sp>
    </p:spTree>
    <p:extLst>
      <p:ext uri="{BB962C8B-B14F-4D97-AF65-F5344CB8AC3E}">
        <p14:creationId xmlns:p14="http://schemas.microsoft.com/office/powerpoint/2010/main" val="206431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a:t>
            </a:r>
            <a:r>
              <a:rPr lang="en-US" dirty="0" err="1"/>
              <a:t>Zowe</a:t>
            </a:r>
            <a:r>
              <a:rPr lang="en-US" dirty="0"/>
              <a:t> Explorer is an example of where a user who is already familiar with VS Code is able work with mainframe data directly from within their IDE</a:t>
            </a:r>
          </a:p>
          <a:p>
            <a:r>
              <a:rPr lang="en-US" dirty="0"/>
              <a:t>&lt;click&gt;</a:t>
            </a:r>
          </a:p>
          <a:p>
            <a:r>
              <a:rPr lang="en-US" dirty="0"/>
              <a:t>Viewing and editing files alongside other VS code plugins such as rich language editors or debuggers</a:t>
            </a:r>
          </a:p>
          <a:p>
            <a:r>
              <a:rPr lang="en-US" dirty="0"/>
              <a:t>&lt;click&gt;</a:t>
            </a:r>
          </a:p>
          <a:p>
            <a:r>
              <a:rPr lang="en-US" dirty="0"/>
              <a:t>Creating a powerful modern extensible tools workbench to enhance mainframe productivity</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23</a:t>
            </a:fld>
            <a:endParaRPr lang="en-US"/>
          </a:p>
        </p:txBody>
      </p:sp>
    </p:spTree>
    <p:extLst>
      <p:ext uri="{BB962C8B-B14F-4D97-AF65-F5344CB8AC3E}">
        <p14:creationId xmlns:p14="http://schemas.microsoft.com/office/powerpoint/2010/main" val="100834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24</a:t>
            </a:fld>
            <a:endParaRPr lang="en-US"/>
          </a:p>
        </p:txBody>
      </p:sp>
    </p:spTree>
    <p:extLst>
      <p:ext uri="{BB962C8B-B14F-4D97-AF65-F5344CB8AC3E}">
        <p14:creationId xmlns:p14="http://schemas.microsoft.com/office/powerpoint/2010/main" val="24145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component to look at is the the </a:t>
            </a:r>
            <a:r>
              <a:rPr lang="en-US" dirty="0" err="1"/>
              <a:t>Zowe</a:t>
            </a:r>
            <a:r>
              <a:rPr lang="en-US" dirty="0"/>
              <a:t> desktop</a:t>
            </a:r>
          </a:p>
          <a:p>
            <a:r>
              <a:rPr lang="en-US" dirty="0"/>
              <a:t>allows access to mainframe data and services using nothing more than a standard web browser</a:t>
            </a:r>
          </a:p>
          <a:p>
            <a:r>
              <a:rPr lang="en-US" dirty="0"/>
              <a:t>&lt;click&gt;</a:t>
            </a:r>
          </a:p>
          <a:p>
            <a:r>
              <a:rPr lang="en-US" dirty="0"/>
              <a:t>Users log into the desktop with their TSO user ID and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25</a:t>
            </a:fld>
            <a:endParaRPr lang="en-US"/>
          </a:p>
        </p:txBody>
      </p:sp>
    </p:spTree>
    <p:extLst>
      <p:ext uri="{BB962C8B-B14F-4D97-AF65-F5344CB8AC3E}">
        <p14:creationId xmlns:p14="http://schemas.microsoft.com/office/powerpoint/2010/main" val="3946006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logged into the </a:t>
            </a:r>
            <a:r>
              <a:rPr lang="en-US" dirty="0" err="1"/>
              <a:t>Zowe</a:t>
            </a:r>
            <a:r>
              <a:rPr lang="en-US" dirty="0"/>
              <a:t> desktop a flyout menu shows a list of the desktop’s available applications. </a:t>
            </a:r>
          </a:p>
          <a:p>
            <a:r>
              <a:rPr lang="en-US" dirty="0"/>
              <a:t>&lt;click&gt;</a:t>
            </a:r>
          </a:p>
          <a:p>
            <a:r>
              <a:rPr lang="en-US" dirty="0"/>
              <a:t>Frequently opened ones can be pinned to the bottom task bar, which includes a File Editor</a:t>
            </a:r>
          </a:p>
        </p:txBody>
      </p:sp>
      <p:sp>
        <p:nvSpPr>
          <p:cNvPr id="4" name="Slide Number Placeholder 3"/>
          <p:cNvSpPr>
            <a:spLocks noGrp="1"/>
          </p:cNvSpPr>
          <p:nvPr>
            <p:ph type="sldNum" sz="quarter" idx="5"/>
          </p:nvPr>
        </p:nvSpPr>
        <p:spPr/>
        <p:txBody>
          <a:bodyPr/>
          <a:lstStyle/>
          <a:p>
            <a:fld id="{56E08DEA-7264-264A-9AB1-2FE28E381D91}" type="slidenum">
              <a:rPr lang="en-US" smtClean="0"/>
              <a:t>26</a:t>
            </a:fld>
            <a:endParaRPr lang="en-US"/>
          </a:p>
        </p:txBody>
      </p:sp>
    </p:spTree>
    <p:extLst>
      <p:ext uri="{BB962C8B-B14F-4D97-AF65-F5344CB8AC3E}">
        <p14:creationId xmlns:p14="http://schemas.microsoft.com/office/powerpoint/2010/main" val="329875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Editor lets you</a:t>
            </a:r>
          </a:p>
          <a:p>
            <a:r>
              <a:rPr lang="en-US" dirty="0"/>
              <a:t>&lt;click&gt;</a:t>
            </a:r>
          </a:p>
          <a:p>
            <a:r>
              <a:rPr lang="en-US" dirty="0"/>
              <a:t> navigate USS directories and files</a:t>
            </a:r>
          </a:p>
          <a:p>
            <a:r>
              <a:rPr lang="en-US" dirty="0"/>
              <a:t>&lt;click&gt;</a:t>
            </a:r>
          </a:p>
          <a:p>
            <a:r>
              <a:rPr lang="en-US" dirty="0"/>
              <a:t> together with an editor pane that allows you to view and edit files.</a:t>
            </a:r>
          </a:p>
          <a:p>
            <a:r>
              <a:rPr lang="en-US" dirty="0"/>
              <a:t>syntax highlighting is provided for a number of files types which auto detects based on file extension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27</a:t>
            </a:fld>
            <a:endParaRPr lang="en-US"/>
          </a:p>
        </p:txBody>
      </p:sp>
    </p:spTree>
    <p:extLst>
      <p:ext uri="{BB962C8B-B14F-4D97-AF65-F5344CB8AC3E}">
        <p14:creationId xmlns:p14="http://schemas.microsoft.com/office/powerpoint/2010/main" val="20837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also be manually selected to choose from a wide range of content types </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28</a:t>
            </a:fld>
            <a:endParaRPr lang="en-US"/>
          </a:p>
        </p:txBody>
      </p:sp>
    </p:spTree>
    <p:extLst>
      <p:ext uri="{BB962C8B-B14F-4D97-AF65-F5344CB8AC3E}">
        <p14:creationId xmlns:p14="http://schemas.microsoft.com/office/powerpoint/2010/main" val="183643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pop-up menu in the navigator tree has actions for , </a:t>
            </a:r>
            <a:r>
              <a:rPr lang="en-US" dirty="0" err="1"/>
              <a:t>cutcopy</a:t>
            </a:r>
            <a:r>
              <a:rPr lang="en-US" dirty="0"/>
              <a:t> and paste, in-place rename, </a:t>
            </a:r>
          </a:p>
        </p:txBody>
      </p:sp>
      <p:sp>
        <p:nvSpPr>
          <p:cNvPr id="4" name="Slide Number Placeholder 3"/>
          <p:cNvSpPr>
            <a:spLocks noGrp="1"/>
          </p:cNvSpPr>
          <p:nvPr>
            <p:ph type="sldNum" sz="quarter" idx="5"/>
          </p:nvPr>
        </p:nvSpPr>
        <p:spPr/>
        <p:txBody>
          <a:bodyPr/>
          <a:lstStyle/>
          <a:p>
            <a:fld id="{56E08DEA-7264-264A-9AB1-2FE28E381D91}" type="slidenum">
              <a:rPr lang="en-US" smtClean="0"/>
              <a:t>29</a:t>
            </a:fld>
            <a:endParaRPr lang="en-US"/>
          </a:p>
        </p:txBody>
      </p:sp>
    </p:spTree>
    <p:extLst>
      <p:ext uri="{BB962C8B-B14F-4D97-AF65-F5344CB8AC3E}">
        <p14:creationId xmlns:p14="http://schemas.microsoft.com/office/powerpoint/2010/main" val="101528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set file tags</a:t>
            </a:r>
          </a:p>
        </p:txBody>
      </p:sp>
      <p:sp>
        <p:nvSpPr>
          <p:cNvPr id="4" name="Slide Number Placeholder 3"/>
          <p:cNvSpPr>
            <a:spLocks noGrp="1"/>
          </p:cNvSpPr>
          <p:nvPr>
            <p:ph type="sldNum" sz="quarter" idx="5"/>
          </p:nvPr>
        </p:nvSpPr>
        <p:spPr/>
        <p:txBody>
          <a:bodyPr/>
          <a:lstStyle/>
          <a:p>
            <a:fld id="{56E08DEA-7264-264A-9AB1-2FE28E381D91}" type="slidenum">
              <a:rPr lang="en-US" smtClean="0"/>
              <a:t>30</a:t>
            </a:fld>
            <a:endParaRPr lang="en-US"/>
          </a:p>
        </p:txBody>
      </p:sp>
    </p:spTree>
    <p:extLst>
      <p:ext uri="{BB962C8B-B14F-4D97-AF65-F5344CB8AC3E}">
        <p14:creationId xmlns:p14="http://schemas.microsoft.com/office/powerpoint/2010/main" val="103265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change ownership and permissions of files</a:t>
            </a:r>
          </a:p>
          <a:p>
            <a:r>
              <a:rPr lang="en-US" dirty="0"/>
              <a:t>&lt;click&gt;</a:t>
            </a:r>
          </a:p>
          <a:p>
            <a:r>
              <a:rPr lang="en-US" dirty="0"/>
              <a:t>and directories which allows recursive updates.  </a:t>
            </a:r>
          </a:p>
          <a:p>
            <a:r>
              <a:rPr lang="en-US" dirty="0"/>
              <a:t>&lt;click&gt;</a:t>
            </a:r>
          </a:p>
          <a:p>
            <a:r>
              <a:rPr lang="en-US" dirty="0"/>
              <a:t>As well as working with USS the navigator and also work with data sets</a:t>
            </a:r>
          </a:p>
        </p:txBody>
      </p:sp>
      <p:sp>
        <p:nvSpPr>
          <p:cNvPr id="4" name="Slide Number Placeholder 3"/>
          <p:cNvSpPr>
            <a:spLocks noGrp="1"/>
          </p:cNvSpPr>
          <p:nvPr>
            <p:ph type="sldNum" sz="quarter" idx="5"/>
          </p:nvPr>
        </p:nvSpPr>
        <p:spPr/>
        <p:txBody>
          <a:bodyPr/>
          <a:lstStyle/>
          <a:p>
            <a:fld id="{56E08DEA-7264-264A-9AB1-2FE28E381D91}" type="slidenum">
              <a:rPr lang="en-US" smtClean="0"/>
              <a:t>31</a:t>
            </a:fld>
            <a:endParaRPr lang="en-US"/>
          </a:p>
        </p:txBody>
      </p:sp>
    </p:spTree>
    <p:extLst>
      <p:ext uri="{BB962C8B-B14F-4D97-AF65-F5344CB8AC3E}">
        <p14:creationId xmlns:p14="http://schemas.microsoft.com/office/powerpoint/2010/main" val="381099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links to downloads</a:t>
            </a:r>
          </a:p>
        </p:txBody>
      </p:sp>
      <p:sp>
        <p:nvSpPr>
          <p:cNvPr id="4" name="Slide Number Placeholder 3"/>
          <p:cNvSpPr>
            <a:spLocks noGrp="1"/>
          </p:cNvSpPr>
          <p:nvPr>
            <p:ph type="sldNum" sz="quarter" idx="5"/>
          </p:nvPr>
        </p:nvSpPr>
        <p:spPr/>
        <p:txBody>
          <a:bodyPr/>
          <a:lstStyle/>
          <a:p>
            <a:fld id="{56E08DEA-7264-264A-9AB1-2FE28E381D91}" type="slidenum">
              <a:rPr lang="en-US" smtClean="0"/>
              <a:t>4</a:t>
            </a:fld>
            <a:endParaRPr lang="en-US"/>
          </a:p>
        </p:txBody>
      </p:sp>
    </p:spTree>
    <p:extLst>
      <p:ext uri="{BB962C8B-B14F-4D97-AF65-F5344CB8AC3E}">
        <p14:creationId xmlns:p14="http://schemas.microsoft.com/office/powerpoint/2010/main" val="2706450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This allows you to filter by high level qualifier to show data sets and their members.</a:t>
            </a:r>
          </a:p>
          <a:p>
            <a:r>
              <a:rPr lang="en-US" dirty="0"/>
              <a:t>&lt;click&gt;</a:t>
            </a:r>
          </a:p>
          <a:p>
            <a:r>
              <a:rPr lang="en-US" dirty="0"/>
              <a:t>The file editor includes syntax highlighting for JCL, REXX, assembler and other traditional mainframe languages</a:t>
            </a:r>
          </a:p>
          <a:p>
            <a:r>
              <a:rPr lang="en-US" dirty="0"/>
              <a:t>&lt;click&gt;</a:t>
            </a:r>
          </a:p>
          <a:p>
            <a:r>
              <a:rPr lang="en-US" dirty="0"/>
              <a:t>As well as rich GUI apps, the </a:t>
            </a:r>
            <a:r>
              <a:rPr lang="en-US" dirty="0" err="1"/>
              <a:t>Zowe</a:t>
            </a:r>
            <a:r>
              <a:rPr lang="en-US" dirty="0"/>
              <a:t> desktop includes more traditional mainframe interfaces, such as its 3270 emulator</a:t>
            </a:r>
          </a:p>
        </p:txBody>
      </p:sp>
      <p:sp>
        <p:nvSpPr>
          <p:cNvPr id="4" name="Slide Number Placeholder 3"/>
          <p:cNvSpPr>
            <a:spLocks noGrp="1"/>
          </p:cNvSpPr>
          <p:nvPr>
            <p:ph type="sldNum" sz="quarter" idx="5"/>
          </p:nvPr>
        </p:nvSpPr>
        <p:spPr/>
        <p:txBody>
          <a:bodyPr/>
          <a:lstStyle/>
          <a:p>
            <a:fld id="{56E08DEA-7264-264A-9AB1-2FE28E381D91}" type="slidenum">
              <a:rPr lang="en-US" smtClean="0"/>
              <a:t>32</a:t>
            </a:fld>
            <a:endParaRPr lang="en-US"/>
          </a:p>
        </p:txBody>
      </p:sp>
    </p:spTree>
    <p:extLst>
      <p:ext uri="{BB962C8B-B14F-4D97-AF65-F5344CB8AC3E}">
        <p14:creationId xmlns:p14="http://schemas.microsoft.com/office/powerpoint/2010/main" val="47141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you can work with TSO, ISPF, SDSF, RACF, and familiar commands.</a:t>
            </a:r>
          </a:p>
          <a:p>
            <a:endParaRPr lang="en-US" dirty="0"/>
          </a:p>
          <a:p>
            <a:r>
              <a:rPr lang="en-US" dirty="0" err="1"/>
              <a:t>Zowe</a:t>
            </a:r>
            <a:r>
              <a:rPr lang="en-US" dirty="0"/>
              <a:t> </a:t>
            </a:r>
            <a:r>
              <a:rPr lang="en-US" dirty="0" err="1"/>
              <a:t>deskop</a:t>
            </a:r>
            <a:r>
              <a:rPr lang="en-US" dirty="0"/>
              <a:t> apps are opened side by side, allowing you to perform mainframe tasks with your preferred tool of choice.  </a:t>
            </a:r>
          </a:p>
        </p:txBody>
      </p:sp>
      <p:sp>
        <p:nvSpPr>
          <p:cNvPr id="4" name="Slide Number Placeholder 3"/>
          <p:cNvSpPr>
            <a:spLocks noGrp="1"/>
          </p:cNvSpPr>
          <p:nvPr>
            <p:ph type="sldNum" sz="quarter" idx="5"/>
          </p:nvPr>
        </p:nvSpPr>
        <p:spPr/>
        <p:txBody>
          <a:bodyPr/>
          <a:lstStyle/>
          <a:p>
            <a:fld id="{56E08DEA-7264-264A-9AB1-2FE28E381D91}" type="slidenum">
              <a:rPr lang="en-US" smtClean="0"/>
              <a:t>33</a:t>
            </a:fld>
            <a:endParaRPr lang="en-US"/>
          </a:p>
        </p:txBody>
      </p:sp>
    </p:spTree>
    <p:extLst>
      <p:ext uri="{BB962C8B-B14F-4D97-AF65-F5344CB8AC3E}">
        <p14:creationId xmlns:p14="http://schemas.microsoft.com/office/powerpoint/2010/main" val="222339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running in the desktop are connected to each other in a number of ways.</a:t>
            </a:r>
          </a:p>
          <a:p>
            <a:endParaRPr lang="en-US" dirty="0"/>
          </a:p>
          <a:p>
            <a:r>
              <a:rPr lang="en-US" dirty="0"/>
              <a:t>They work under the initial logon credentials so the user only has to enter their password once when operating desktop apps, also known as single sign-on which can operate with extended security processes such as multi-factor authentication or client side x509 certificates.  </a:t>
            </a:r>
          </a:p>
          <a:p>
            <a:endParaRPr lang="en-US" dirty="0"/>
          </a:p>
          <a:p>
            <a:r>
              <a:rPr lang="en-US" dirty="0"/>
              <a:t>Apps share the same certificate to encrypt data and within the desktop are able to register endpoints to communicate with each other allowing app to app launching</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34</a:t>
            </a:fld>
            <a:endParaRPr lang="en-US"/>
          </a:p>
        </p:txBody>
      </p:sp>
    </p:spTree>
    <p:extLst>
      <p:ext uri="{BB962C8B-B14F-4D97-AF65-F5344CB8AC3E}">
        <p14:creationId xmlns:p14="http://schemas.microsoft.com/office/powerpoint/2010/main" val="7104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to app launching provides the ability for apps to notify each other, send requests, and interact with desktop services such as persistence</a:t>
            </a:r>
          </a:p>
          <a:p>
            <a:endParaRPr lang="en-US" dirty="0"/>
          </a:p>
          <a:p>
            <a:r>
              <a:rPr lang="en-US" dirty="0"/>
              <a:t>As an example of app to app communication</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35</a:t>
            </a:fld>
            <a:endParaRPr lang="en-US"/>
          </a:p>
        </p:txBody>
      </p:sp>
    </p:spTree>
    <p:extLst>
      <p:ext uri="{BB962C8B-B14F-4D97-AF65-F5344CB8AC3E}">
        <p14:creationId xmlns:p14="http://schemas.microsoft.com/office/powerpoint/2010/main" val="3163100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JES Explorer app on its own can be used to filter and find jobs to view their spool files and issue commands.</a:t>
            </a:r>
          </a:p>
          <a:p>
            <a:endParaRPr lang="en-US" dirty="0"/>
          </a:p>
          <a:p>
            <a:r>
              <a:rPr lang="en-US" dirty="0"/>
              <a:t>Running in the </a:t>
            </a:r>
            <a:r>
              <a:rPr lang="en-US" dirty="0" err="1"/>
              <a:t>Zowe</a:t>
            </a:r>
            <a:r>
              <a:rPr lang="en-US" dirty="0"/>
              <a:t> desktop it publishes endpoints for its services, which allows the scenario of a user submitting some JCL in the File Editor app, to then have the JES Explorer be opened in the context of the submitted job ID.  </a:t>
            </a:r>
          </a:p>
          <a:p>
            <a:endParaRPr lang="en-US" dirty="0"/>
          </a:p>
          <a:p>
            <a:r>
              <a:rPr lang="en-US" dirty="0"/>
              <a:t>App to app communication in the desktop allows the end user experience to be greater than the sum of the parts of each app, providing a smooth transition and hand off of data and context for joined up tasks between desktop plugins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36</a:t>
            </a:fld>
            <a:endParaRPr lang="en-US"/>
          </a:p>
        </p:txBody>
      </p:sp>
    </p:spTree>
    <p:extLst>
      <p:ext uri="{BB962C8B-B14F-4D97-AF65-F5344CB8AC3E}">
        <p14:creationId xmlns:p14="http://schemas.microsoft.com/office/powerpoint/2010/main" val="3799747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desktop includes utilities to switch languages,  </a:t>
            </a:r>
          </a:p>
          <a:p>
            <a:r>
              <a:rPr lang="en-US" dirty="0"/>
              <a:t>&lt;click&gt;</a:t>
            </a:r>
          </a:p>
          <a:p>
            <a:r>
              <a:rPr lang="en-US" dirty="0"/>
              <a:t>Change the user’s TSO password</a:t>
            </a:r>
          </a:p>
          <a:p>
            <a:r>
              <a:rPr lang="en-US" dirty="0"/>
              <a:t>&lt;click&gt;</a:t>
            </a:r>
          </a:p>
          <a:p>
            <a:r>
              <a:rPr lang="en-US" dirty="0"/>
              <a:t>as well as personalization which provides the ability  </a:t>
            </a:r>
          </a:p>
        </p:txBody>
      </p:sp>
      <p:sp>
        <p:nvSpPr>
          <p:cNvPr id="4" name="Slide Number Placeholder 3"/>
          <p:cNvSpPr>
            <a:spLocks noGrp="1"/>
          </p:cNvSpPr>
          <p:nvPr>
            <p:ph type="sldNum" sz="quarter" idx="5"/>
          </p:nvPr>
        </p:nvSpPr>
        <p:spPr/>
        <p:txBody>
          <a:bodyPr/>
          <a:lstStyle/>
          <a:p>
            <a:fld id="{56E08DEA-7264-264A-9AB1-2FE28E381D91}" type="slidenum">
              <a:rPr lang="en-US" smtClean="0"/>
              <a:t>37</a:t>
            </a:fld>
            <a:endParaRPr lang="en-US"/>
          </a:p>
        </p:txBody>
      </p:sp>
    </p:spTree>
    <p:extLst>
      <p:ext uri="{BB962C8B-B14F-4D97-AF65-F5344CB8AC3E}">
        <p14:creationId xmlns:p14="http://schemas.microsoft.com/office/powerpoint/2010/main" val="43417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 color theme and icon sizes for the desktop </a:t>
            </a:r>
          </a:p>
        </p:txBody>
      </p:sp>
      <p:sp>
        <p:nvSpPr>
          <p:cNvPr id="4" name="Slide Number Placeholder 3"/>
          <p:cNvSpPr>
            <a:spLocks noGrp="1"/>
          </p:cNvSpPr>
          <p:nvPr>
            <p:ph type="sldNum" sz="quarter" idx="5"/>
          </p:nvPr>
        </p:nvSpPr>
        <p:spPr/>
        <p:txBody>
          <a:bodyPr/>
          <a:lstStyle/>
          <a:p>
            <a:fld id="{56E08DEA-7264-264A-9AB1-2FE28E381D91}" type="slidenum">
              <a:rPr lang="en-US" smtClean="0"/>
              <a:t>38</a:t>
            </a:fld>
            <a:endParaRPr lang="en-US"/>
          </a:p>
        </p:txBody>
      </p:sp>
    </p:spTree>
    <p:extLst>
      <p:ext uri="{BB962C8B-B14F-4D97-AF65-F5344CB8AC3E}">
        <p14:creationId xmlns:p14="http://schemas.microsoft.com/office/powerpoint/2010/main" val="2254382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with the ability to set a custom desktop</a:t>
            </a:r>
          </a:p>
        </p:txBody>
      </p:sp>
      <p:sp>
        <p:nvSpPr>
          <p:cNvPr id="4" name="Slide Number Placeholder 3"/>
          <p:cNvSpPr>
            <a:spLocks noGrp="1"/>
          </p:cNvSpPr>
          <p:nvPr>
            <p:ph type="sldNum" sz="quarter" idx="5"/>
          </p:nvPr>
        </p:nvSpPr>
        <p:spPr/>
        <p:txBody>
          <a:bodyPr/>
          <a:lstStyle/>
          <a:p>
            <a:fld id="{56E08DEA-7264-264A-9AB1-2FE28E381D91}" type="slidenum">
              <a:rPr lang="en-US" smtClean="0"/>
              <a:t>39</a:t>
            </a:fld>
            <a:endParaRPr lang="en-US"/>
          </a:p>
        </p:txBody>
      </p:sp>
    </p:spTree>
    <p:extLst>
      <p:ext uri="{BB962C8B-B14F-4D97-AF65-F5344CB8AC3E}">
        <p14:creationId xmlns:p14="http://schemas.microsoft.com/office/powerpoint/2010/main" val="3540349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desktop apps aren’t restricted to run as tiles, and can be opened in a new browser tab</a:t>
            </a:r>
          </a:p>
        </p:txBody>
      </p:sp>
      <p:sp>
        <p:nvSpPr>
          <p:cNvPr id="4" name="Slide Number Placeholder 3"/>
          <p:cNvSpPr>
            <a:spLocks noGrp="1"/>
          </p:cNvSpPr>
          <p:nvPr>
            <p:ph type="sldNum" sz="quarter" idx="5"/>
          </p:nvPr>
        </p:nvSpPr>
        <p:spPr/>
        <p:txBody>
          <a:bodyPr/>
          <a:lstStyle/>
          <a:p>
            <a:fld id="{56E08DEA-7264-264A-9AB1-2FE28E381D91}" type="slidenum">
              <a:rPr lang="en-US" smtClean="0"/>
              <a:t>40</a:t>
            </a:fld>
            <a:endParaRPr lang="en-US"/>
          </a:p>
        </p:txBody>
      </p:sp>
    </p:spTree>
    <p:extLst>
      <p:ext uri="{BB962C8B-B14F-4D97-AF65-F5344CB8AC3E}">
        <p14:creationId xmlns:p14="http://schemas.microsoft.com/office/powerpoint/2010/main" val="3609078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can be used like any other web page in the browser.</a:t>
            </a:r>
          </a:p>
          <a:p>
            <a:endParaRPr lang="en-US" dirty="0"/>
          </a:p>
          <a:p>
            <a:r>
              <a:rPr lang="en-US" dirty="0"/>
              <a:t>A good use of this is for </a:t>
            </a:r>
            <a:r>
              <a:rPr lang="en-US" dirty="0" err="1"/>
              <a:t>mainframers</a:t>
            </a:r>
            <a:r>
              <a:rPr lang="en-US" dirty="0"/>
              <a:t> who are comfortable with 3270 interfaces, who can launch the emulator in a browser tab and access their mainframe without the need for any host emulation software on their laptop.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41</a:t>
            </a:fld>
            <a:endParaRPr lang="en-US"/>
          </a:p>
        </p:txBody>
      </p:sp>
    </p:spTree>
    <p:extLst>
      <p:ext uri="{BB962C8B-B14F-4D97-AF65-F5344CB8AC3E}">
        <p14:creationId xmlns:p14="http://schemas.microsoft.com/office/powerpoint/2010/main" val="34762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a:t>
            </a:r>
          </a:p>
        </p:txBody>
      </p:sp>
      <p:sp>
        <p:nvSpPr>
          <p:cNvPr id="4" name="Slide Number Placeholder 3"/>
          <p:cNvSpPr>
            <a:spLocks noGrp="1"/>
          </p:cNvSpPr>
          <p:nvPr>
            <p:ph type="sldNum" sz="quarter" idx="5"/>
          </p:nvPr>
        </p:nvSpPr>
        <p:spPr/>
        <p:txBody>
          <a:bodyPr/>
          <a:lstStyle/>
          <a:p>
            <a:fld id="{56E08DEA-7264-264A-9AB1-2FE28E381D91}" type="slidenum">
              <a:rPr lang="en-US" smtClean="0"/>
              <a:t>5</a:t>
            </a:fld>
            <a:endParaRPr lang="en-US"/>
          </a:p>
        </p:txBody>
      </p:sp>
    </p:spTree>
    <p:extLst>
      <p:ext uri="{BB962C8B-B14F-4D97-AF65-F5344CB8AC3E}">
        <p14:creationId xmlns:p14="http://schemas.microsoft.com/office/powerpoint/2010/main" val="4148321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think of the </a:t>
            </a:r>
            <a:r>
              <a:rPr lang="en-US" dirty="0" err="1"/>
              <a:t>Zowe</a:t>
            </a:r>
            <a:r>
              <a:rPr lang="en-US" dirty="0"/>
              <a:t> desktop and its apps is like a mobile phone.</a:t>
            </a:r>
          </a:p>
          <a:p>
            <a:endParaRPr lang="en-US" dirty="0"/>
          </a:p>
          <a:p>
            <a:r>
              <a:rPr lang="en-US" dirty="0"/>
              <a:t>Both come with a great set of base apps, but also have the ability to extend through additional marketplace extensions </a:t>
            </a:r>
          </a:p>
          <a:p>
            <a:r>
              <a:rPr lang="en-US" dirty="0"/>
              <a:t> </a:t>
            </a:r>
          </a:p>
          <a:p>
            <a:r>
              <a:rPr lang="en-US" dirty="0" err="1"/>
              <a:t>Zowe</a:t>
            </a:r>
            <a:r>
              <a:rPr lang="en-US" dirty="0"/>
              <a:t> desktop extension plugins can be provided by software vendors or even customers themselves and the </a:t>
            </a:r>
            <a:r>
              <a:rPr lang="en-US" dirty="0" err="1"/>
              <a:t>Zowe</a:t>
            </a:r>
            <a:r>
              <a:rPr lang="en-US" dirty="0"/>
              <a:t> extender documentation provides open source samples of how to do this together with extensive SDK documentation.  </a:t>
            </a:r>
          </a:p>
          <a:p>
            <a:r>
              <a:rPr lang="en-US" dirty="0"/>
              <a:t>&lt;click&gt;</a:t>
            </a:r>
          </a:p>
          <a:p>
            <a:r>
              <a:rPr lang="en-US" dirty="0"/>
              <a:t>Software vendors can apply for a </a:t>
            </a:r>
            <a:r>
              <a:rPr lang="en-US" dirty="0" err="1"/>
              <a:t>Zowe</a:t>
            </a:r>
            <a:r>
              <a:rPr lang="en-US" dirty="0"/>
              <a:t> conformance badge to demonstrate their plugin is built to a set of defined APIs for interoperability and end user consistency.  </a:t>
            </a:r>
          </a:p>
          <a:p>
            <a:r>
              <a:rPr lang="en-US" dirty="0"/>
              <a:t>&lt;click&gt;</a:t>
            </a:r>
          </a:p>
          <a:p>
            <a:r>
              <a:rPr lang="en-US" dirty="0"/>
              <a:t>Examples of this are Rocket </a:t>
            </a:r>
            <a:r>
              <a:rPr lang="en-US" dirty="0" err="1"/>
              <a:t>BlueZone</a:t>
            </a:r>
            <a:r>
              <a:rPr lang="en-US" dirty="0"/>
              <a:t> web,</a:t>
            </a:r>
          </a:p>
          <a:p>
            <a:r>
              <a:rPr lang="en-US" dirty="0"/>
              <a:t>&lt;click&gt;</a:t>
            </a:r>
          </a:p>
          <a:p>
            <a:r>
              <a:rPr lang="en-US" dirty="0"/>
              <a:t>And </a:t>
            </a:r>
            <a:r>
              <a:rPr lang="en-US" dirty="0" err="1"/>
              <a:t>Segus</a:t>
            </a:r>
            <a:r>
              <a:rPr lang="en-US" dirty="0"/>
              <a:t> Engineering SQL Workload Expert for DB2 z/OS.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43</a:t>
            </a:fld>
            <a:endParaRPr lang="en-US"/>
          </a:p>
        </p:txBody>
      </p:sp>
    </p:spTree>
    <p:extLst>
      <p:ext uri="{BB962C8B-B14F-4D97-AF65-F5344CB8AC3E}">
        <p14:creationId xmlns:p14="http://schemas.microsoft.com/office/powerpoint/2010/main" val="131973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a:t>
            </a:fld>
            <a:endParaRPr lang="en-US"/>
          </a:p>
        </p:txBody>
      </p:sp>
    </p:spTree>
    <p:extLst>
      <p:ext uri="{BB962C8B-B14F-4D97-AF65-F5344CB8AC3E}">
        <p14:creationId xmlns:p14="http://schemas.microsoft.com/office/powerpoint/2010/main" val="397863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t>
            </a:r>
            <a:r>
              <a:rPr lang="en-US" dirty="0" err="1"/>
              <a:t>github</a:t>
            </a:r>
            <a:r>
              <a:rPr lang="en-US" dirty="0"/>
              <a:t> repositories where all of </a:t>
            </a:r>
            <a:r>
              <a:rPr lang="en-US" dirty="0" err="1"/>
              <a:t>Zowe’s</a:t>
            </a:r>
            <a:r>
              <a:rPr lang="en-US" dirty="0"/>
              <a:t> open source code is developed and maintained by its community of committers</a:t>
            </a:r>
          </a:p>
        </p:txBody>
      </p:sp>
      <p:sp>
        <p:nvSpPr>
          <p:cNvPr id="4" name="Slide Number Placehold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395825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composed of four main components</a:t>
            </a:r>
          </a:p>
          <a:p>
            <a:r>
              <a:rPr lang="en-US" dirty="0"/>
              <a:t>&lt;click&gt;</a:t>
            </a:r>
          </a:p>
          <a:p>
            <a:r>
              <a:rPr lang="en-US" dirty="0"/>
              <a:t>A command line interface</a:t>
            </a:r>
          </a:p>
          <a:p>
            <a:r>
              <a:rPr lang="en-US" dirty="0"/>
              <a:t>&lt;click&gt;</a:t>
            </a:r>
          </a:p>
          <a:p>
            <a:r>
              <a:rPr lang="en-US" dirty="0"/>
              <a:t>A visual studio code extension known as the </a:t>
            </a:r>
            <a:r>
              <a:rPr lang="en-US" dirty="0" err="1"/>
              <a:t>Zowe</a:t>
            </a:r>
            <a:r>
              <a:rPr lang="en-US" dirty="0"/>
              <a:t> Explorer</a:t>
            </a:r>
          </a:p>
          <a:p>
            <a:r>
              <a:rPr lang="en-US" dirty="0"/>
              <a:t>&lt;click&gt;</a:t>
            </a:r>
          </a:p>
          <a:p>
            <a:r>
              <a:rPr lang="en-US" dirty="0"/>
              <a:t>A web user interface accessible through a desktop browser</a:t>
            </a:r>
          </a:p>
          <a:p>
            <a:r>
              <a:rPr lang="en-US" dirty="0"/>
              <a:t>&lt;click&gt;</a:t>
            </a:r>
          </a:p>
          <a:p>
            <a:r>
              <a:rPr lang="en-US" dirty="0"/>
              <a:t>And a powerful API Mediation Layer</a:t>
            </a:r>
          </a:p>
          <a:p>
            <a:endParaRPr lang="en-US" dirty="0"/>
          </a:p>
          <a:p>
            <a:r>
              <a:rPr lang="en-US" dirty="0"/>
              <a:t>Let’s look at each of these in more detail.</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12554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user interface, or CLI, allows a user to issue commands from their PC to directly operate and manage their mainframe.</a:t>
            </a:r>
          </a:p>
          <a:p>
            <a:r>
              <a:rPr lang="en-US" dirty="0"/>
              <a:t>&lt;click&gt;</a:t>
            </a:r>
          </a:p>
          <a:p>
            <a:r>
              <a:rPr lang="en-US" dirty="0"/>
              <a:t>CLI commands are broken down into groups.  The core set includes groups to work with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9</a:t>
            </a:fld>
            <a:endParaRPr lang="en-US"/>
          </a:p>
        </p:txBody>
      </p:sp>
    </p:spTree>
    <p:extLst>
      <p:ext uri="{BB962C8B-B14F-4D97-AF65-F5344CB8AC3E}">
        <p14:creationId xmlns:p14="http://schemas.microsoft.com/office/powerpoint/2010/main" val="216299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sets, where you can </a:t>
            </a:r>
          </a:p>
          <a:p>
            <a:r>
              <a:rPr lang="en-US" dirty="0"/>
              <a:t>&lt;click&gt;</a:t>
            </a:r>
          </a:p>
          <a:p>
            <a:r>
              <a:rPr lang="en-US" dirty="0"/>
              <a:t>list data sets for a file</a:t>
            </a:r>
          </a:p>
          <a:p>
            <a:r>
              <a:rPr lang="en-US" dirty="0"/>
              <a:t>&lt;click&gt;</a:t>
            </a:r>
          </a:p>
          <a:p>
            <a:r>
              <a:rPr lang="en-US" dirty="0"/>
              <a:t>List the members of a PDS</a:t>
            </a:r>
          </a:p>
          <a:p>
            <a:r>
              <a:rPr lang="en-US" dirty="0"/>
              <a:t>&lt;click&gt;</a:t>
            </a:r>
          </a:p>
          <a:p>
            <a:r>
              <a:rPr lang="en-US" dirty="0"/>
              <a:t>download members to your PC </a:t>
            </a:r>
          </a:p>
          <a:p>
            <a:r>
              <a:rPr lang="en-US" dirty="0"/>
              <a:t>&lt;</a:t>
            </a:r>
            <a:r>
              <a:rPr lang="en-US" dirty="0" err="1"/>
              <a:t>clicl</a:t>
            </a:r>
            <a:r>
              <a:rPr lang="en-US" dirty="0"/>
              <a:t>&gt;</a:t>
            </a:r>
          </a:p>
          <a:p>
            <a:r>
              <a:rPr lang="en-US" dirty="0"/>
              <a:t>And submit job control language data sets to the JES queue</a:t>
            </a:r>
          </a:p>
        </p:txBody>
      </p:sp>
      <p:sp>
        <p:nvSpPr>
          <p:cNvPr id="4" name="Slide Number Placeholder 3"/>
          <p:cNvSpPr>
            <a:spLocks noGrp="1"/>
          </p:cNvSpPr>
          <p:nvPr>
            <p:ph type="sldNum" sz="quarter" idx="5"/>
          </p:nvPr>
        </p:nvSpPr>
        <p:spPr/>
        <p:txBody>
          <a:bodyPr/>
          <a:lstStyle/>
          <a:p>
            <a:fld id="{56E08DEA-7264-264A-9AB1-2FE28E381D91}" type="slidenum">
              <a:rPr lang="en-US" smtClean="0"/>
              <a:t>10</a:t>
            </a:fld>
            <a:endParaRPr lang="en-US"/>
          </a:p>
        </p:txBody>
      </p:sp>
    </p:spTree>
    <p:extLst>
      <p:ext uri="{BB962C8B-B14F-4D97-AF65-F5344CB8AC3E}">
        <p14:creationId xmlns:p14="http://schemas.microsoft.com/office/powerpoint/2010/main" val="27292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42741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2A7DE1"/>
              </a:buClr>
              <a:defRPr sz="2800">
                <a:latin typeface="Arial"/>
                <a:cs typeface="Arial"/>
              </a:defRPr>
            </a:lvl1pPr>
            <a:lvl2pPr>
              <a:buClr>
                <a:srgbClr val="2A7DE1"/>
              </a:buClr>
              <a:defRPr sz="2400">
                <a:latin typeface="Arial"/>
                <a:cs typeface="Arial"/>
              </a:defRPr>
            </a:lvl2pPr>
            <a:lvl3pPr>
              <a:buClr>
                <a:srgbClr val="2A7DE1"/>
              </a:buClr>
              <a:defRPr sz="2000">
                <a:latin typeface="Arial"/>
                <a:cs typeface="Arial"/>
              </a:defRPr>
            </a:lvl3pPr>
            <a:lvl4pPr>
              <a:buClr>
                <a:srgbClr val="2A7DE1"/>
              </a:buClr>
              <a:defRPr>
                <a:latin typeface="Arial"/>
                <a:cs typeface="Arial"/>
              </a:defRPr>
            </a:lvl4pPr>
            <a:lvl5pPr>
              <a:buClr>
                <a:srgbClr val="2A7DE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Tree>
    <p:extLst>
      <p:ext uri="{BB962C8B-B14F-4D97-AF65-F5344CB8AC3E}">
        <p14:creationId xmlns:p14="http://schemas.microsoft.com/office/powerpoint/2010/main" val="205799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6898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63" r:id="rId5"/>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openmainframeproject.org/wp-content/uploads/sites/11/2019/06/Open-Mainframe-Project-Marketing-and-Branding-Guidelines.pdf" TargetMode="External"/><Relationship Id="rId3" Type="http://schemas.openxmlformats.org/officeDocument/2006/relationships/image" Target="../media/image1.png"/><Relationship Id="rId7" Type="http://schemas.openxmlformats.org/officeDocument/2006/relationships/hyperlink" Target="https://www.linuxfoundation.org/trademark-usage"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www.linuxfoundation.org/terms" TargetMode="External"/><Relationship Id="rId4" Type="http://schemas.openxmlformats.org/officeDocument/2006/relationships/image" Target="../media/image2.png"/><Relationship Id="rId9" Type="http://schemas.openxmlformats.org/officeDocument/2006/relationships/hyperlink" Target="http://www.linuxfoundation.org/privac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F97DE-2A1A-3B49-9581-5D7DEF061B76}"/>
              </a:ext>
            </a:extLst>
          </p:cNvPr>
          <p:cNvPicPr>
            <a:picLocks noChangeAspect="1"/>
          </p:cNvPicPr>
          <p:nvPr/>
        </p:nvPicPr>
        <p:blipFill>
          <a:blip r:embed="rId3"/>
          <a:stretch>
            <a:fillRect/>
          </a:stretch>
        </p:blipFill>
        <p:spPr>
          <a:xfrm>
            <a:off x="2514599" y="108162"/>
            <a:ext cx="6340644" cy="4927175"/>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Data sets</a:t>
            </a:r>
          </a:p>
        </p:txBody>
      </p:sp>
      <p:sp>
        <p:nvSpPr>
          <p:cNvPr id="12" name="Rectangle 11">
            <a:extLst>
              <a:ext uri="{FF2B5EF4-FFF2-40B4-BE49-F238E27FC236}">
                <a16:creationId xmlns:a16="http://schemas.microsoft.com/office/drawing/2014/main" id="{B6DFB77D-455F-3E4A-ABA4-04231CBF8045}"/>
              </a:ext>
            </a:extLst>
          </p:cNvPr>
          <p:cNvSpPr/>
          <p:nvPr/>
        </p:nvSpPr>
        <p:spPr>
          <a:xfrm>
            <a:off x="2490537" y="238799"/>
            <a:ext cx="5618741" cy="53122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90538" y="685800"/>
            <a:ext cx="5618742" cy="697831"/>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90537" y="1301243"/>
            <a:ext cx="5642804" cy="170665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39ABBB-D3E4-8941-BF47-D953194900C3}"/>
              </a:ext>
            </a:extLst>
          </p:cNvPr>
          <p:cNvSpPr/>
          <p:nvPr/>
        </p:nvSpPr>
        <p:spPr>
          <a:xfrm>
            <a:off x="2490535" y="3007895"/>
            <a:ext cx="5618745" cy="834360"/>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D09C5-C690-8140-9DDE-1B684668690C}"/>
              </a:ext>
            </a:extLst>
          </p:cNvPr>
          <p:cNvPicPr>
            <a:picLocks noChangeAspect="1"/>
          </p:cNvPicPr>
          <p:nvPr/>
        </p:nvPicPr>
        <p:blipFill>
          <a:blip r:embed="rId3"/>
          <a:stretch>
            <a:fillRect/>
          </a:stretch>
        </p:blipFill>
        <p:spPr>
          <a:xfrm>
            <a:off x="2459445" y="108286"/>
            <a:ext cx="6335639" cy="4870522"/>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Jobs</a:t>
            </a:r>
          </a:p>
        </p:txBody>
      </p:sp>
      <p:sp>
        <p:nvSpPr>
          <p:cNvPr id="12" name="Rectangle 11">
            <a:extLst>
              <a:ext uri="{FF2B5EF4-FFF2-40B4-BE49-F238E27FC236}">
                <a16:creationId xmlns:a16="http://schemas.microsoft.com/office/drawing/2014/main" id="{B6DFB77D-455F-3E4A-ABA4-04231CBF8045}"/>
              </a:ext>
            </a:extLst>
          </p:cNvPr>
          <p:cNvSpPr/>
          <p:nvPr/>
        </p:nvSpPr>
        <p:spPr>
          <a:xfrm>
            <a:off x="2435383" y="164690"/>
            <a:ext cx="5673896" cy="436889"/>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59445" y="604999"/>
            <a:ext cx="5673896" cy="6950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35383" y="1300027"/>
            <a:ext cx="6335638" cy="35847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5ACAD-31AD-2149-803A-E7438D682EC9}"/>
              </a:ext>
            </a:extLst>
          </p:cNvPr>
          <p:cNvPicPr>
            <a:picLocks noChangeAspect="1"/>
          </p:cNvPicPr>
          <p:nvPr/>
        </p:nvPicPr>
        <p:blipFill>
          <a:blip r:embed="rId3"/>
          <a:stretch>
            <a:fillRect/>
          </a:stretch>
        </p:blipFill>
        <p:spPr>
          <a:xfrm>
            <a:off x="1812178" y="82344"/>
            <a:ext cx="6968430" cy="4978810"/>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USS</a:t>
            </a:r>
          </a:p>
        </p:txBody>
      </p:sp>
      <p:sp>
        <p:nvSpPr>
          <p:cNvPr id="12" name="Rectangle 11">
            <a:extLst>
              <a:ext uri="{FF2B5EF4-FFF2-40B4-BE49-F238E27FC236}">
                <a16:creationId xmlns:a16="http://schemas.microsoft.com/office/drawing/2014/main" id="{B6DFB77D-455F-3E4A-ABA4-04231CBF8045}"/>
              </a:ext>
            </a:extLst>
          </p:cNvPr>
          <p:cNvSpPr/>
          <p:nvPr/>
        </p:nvSpPr>
        <p:spPr>
          <a:xfrm>
            <a:off x="1812178" y="168706"/>
            <a:ext cx="6968430" cy="5170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1812178" y="685800"/>
            <a:ext cx="6968430" cy="2334126"/>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1812178" y="3019926"/>
            <a:ext cx="6968430" cy="20412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3862136"/>
            <a:ext cx="7149603" cy="6015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89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2062103"/>
          </a:xfrm>
          <a:prstGeom prst="rect">
            <a:avLst/>
          </a:prstGeom>
          <a:noFill/>
        </p:spPr>
        <p:txBody>
          <a:bodyPr wrap="square" rtlCol="0">
            <a:spAutoFit/>
          </a:bodyPr>
          <a:lstStyle/>
          <a:p>
            <a:pPr algn="ctr"/>
            <a:r>
              <a:rPr lang="en-US" sz="3200" dirty="0">
                <a:solidFill>
                  <a:schemeClr val="bg1"/>
                </a:solidFill>
              </a:rPr>
              <a:t>DevOps</a:t>
            </a:r>
          </a:p>
          <a:p>
            <a:pPr algn="ctr"/>
            <a:r>
              <a:rPr lang="en-US" sz="3200" dirty="0">
                <a:solidFill>
                  <a:schemeClr val="bg1"/>
                </a:solidFill>
              </a:rPr>
              <a:t>Continuous Integration Continuous Delivery Pipelines</a:t>
            </a:r>
          </a:p>
          <a:p>
            <a:pPr algn="ctr"/>
            <a:r>
              <a:rPr lang="en-US" sz="3200" dirty="0">
                <a:solidFill>
                  <a:schemeClr val="bg1"/>
                </a:solidFill>
              </a:rPr>
              <a:t>Automation</a:t>
            </a:r>
          </a:p>
          <a:p>
            <a:pPr algn="ctr"/>
            <a:r>
              <a:rPr lang="en-US" sz="3200" dirty="0">
                <a:solidFill>
                  <a:schemeClr val="bg1"/>
                </a:solidFill>
              </a:rPr>
              <a:t>Orchestration Scenarios</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Secure Encrypted Communication</a:t>
            </a:r>
          </a:p>
          <a:p>
            <a:pPr algn="ctr"/>
            <a:r>
              <a:rPr lang="en-US" sz="3200" dirty="0">
                <a:solidFill>
                  <a:schemeClr val="bg1"/>
                </a:solidFill>
              </a:rPr>
              <a:t>Laptop’s native credential store</a:t>
            </a:r>
          </a:p>
        </p:txBody>
      </p:sp>
    </p:spTree>
    <p:extLst>
      <p:ext uri="{BB962C8B-B14F-4D97-AF65-F5344CB8AC3E}">
        <p14:creationId xmlns:p14="http://schemas.microsoft.com/office/powerpoint/2010/main" val="138424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997199" y="1792703"/>
            <a:ext cx="7051928" cy="344151"/>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1B8915-22CE-114F-9498-185851B73748}"/>
              </a:ext>
            </a:extLst>
          </p:cNvPr>
          <p:cNvSpPr/>
          <p:nvPr/>
        </p:nvSpPr>
        <p:spPr>
          <a:xfrm>
            <a:off x="997199" y="2343574"/>
            <a:ext cx="7051928" cy="34415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0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C710-93A2-204A-93D8-B9977626D5A6}"/>
              </a:ext>
            </a:extLst>
          </p:cNvPr>
          <p:cNvPicPr>
            <a:picLocks noChangeAspect="1"/>
          </p:cNvPicPr>
          <p:nvPr/>
        </p:nvPicPr>
        <p:blipFill>
          <a:blip r:embed="rId3"/>
          <a:stretch>
            <a:fillRect/>
          </a:stretch>
        </p:blipFill>
        <p:spPr>
          <a:xfrm>
            <a:off x="2589913" y="1373372"/>
            <a:ext cx="5452730" cy="3646236"/>
          </a:xfrm>
          <a:prstGeom prst="rect">
            <a:avLst/>
          </a:prstGeom>
        </p:spPr>
      </p:pic>
      <p:pic>
        <p:nvPicPr>
          <p:cNvPr id="4" name="Picture 3">
            <a:extLst>
              <a:ext uri="{FF2B5EF4-FFF2-40B4-BE49-F238E27FC236}">
                <a16:creationId xmlns:a16="http://schemas.microsoft.com/office/drawing/2014/main" id="{BE0222BE-D632-C14A-9AA4-FB3D7BD07391}"/>
              </a:ext>
            </a:extLst>
          </p:cNvPr>
          <p:cNvPicPr>
            <a:picLocks noChangeAspect="1"/>
          </p:cNvPicPr>
          <p:nvPr/>
        </p:nvPicPr>
        <p:blipFill>
          <a:blip r:embed="rId4"/>
          <a:stretch>
            <a:fillRect/>
          </a:stretch>
        </p:blipFill>
        <p:spPr>
          <a:xfrm>
            <a:off x="238936" y="1373372"/>
            <a:ext cx="2188615" cy="1682159"/>
          </a:xfrm>
          <a:prstGeom prst="rect">
            <a:avLst/>
          </a:prstGeom>
        </p:spPr>
      </p:pic>
      <p:pic>
        <p:nvPicPr>
          <p:cNvPr id="5" name="Picture 4">
            <a:extLst>
              <a:ext uri="{FF2B5EF4-FFF2-40B4-BE49-F238E27FC236}">
                <a16:creationId xmlns:a16="http://schemas.microsoft.com/office/drawing/2014/main" id="{D5FD3CCF-8C4C-6640-B69B-BF7B5CBF1CBF}"/>
              </a:ext>
            </a:extLst>
          </p:cNvPr>
          <p:cNvPicPr>
            <a:picLocks noChangeAspect="1"/>
          </p:cNvPicPr>
          <p:nvPr/>
        </p:nvPicPr>
        <p:blipFill>
          <a:blip r:embed="rId5"/>
          <a:stretch>
            <a:fillRect/>
          </a:stretch>
        </p:blipFill>
        <p:spPr>
          <a:xfrm>
            <a:off x="2589913" y="223284"/>
            <a:ext cx="5450927" cy="946740"/>
          </a:xfrm>
          <a:prstGeom prst="rect">
            <a:avLst/>
          </a:prstGeom>
        </p:spPr>
      </p:pic>
      <p:sp>
        <p:nvSpPr>
          <p:cNvPr id="6" name="Rectangle 5">
            <a:extLst>
              <a:ext uri="{FF2B5EF4-FFF2-40B4-BE49-F238E27FC236}">
                <a16:creationId xmlns:a16="http://schemas.microsoft.com/office/drawing/2014/main" id="{7F896CB2-1462-3D4F-A6A0-B6D5DE3510F9}"/>
              </a:ext>
            </a:extLst>
          </p:cNvPr>
          <p:cNvSpPr/>
          <p:nvPr/>
        </p:nvSpPr>
        <p:spPr>
          <a:xfrm>
            <a:off x="238936" y="1336144"/>
            <a:ext cx="2188615" cy="171938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6EF246-EB8E-A24D-AD7E-0240F366487F}"/>
              </a:ext>
            </a:extLst>
          </p:cNvPr>
          <p:cNvSpPr/>
          <p:nvPr/>
        </p:nvSpPr>
        <p:spPr>
          <a:xfrm>
            <a:off x="3534965" y="1646371"/>
            <a:ext cx="878774"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382BDA-8D9D-184D-A1FE-9047FADA3505}"/>
              </a:ext>
            </a:extLst>
          </p:cNvPr>
          <p:cNvSpPr/>
          <p:nvPr/>
        </p:nvSpPr>
        <p:spPr>
          <a:xfrm>
            <a:off x="3481794" y="411621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4620DC-2E8E-2943-B535-4883386D2947}"/>
              </a:ext>
            </a:extLst>
          </p:cNvPr>
          <p:cNvSpPr/>
          <p:nvPr/>
        </p:nvSpPr>
        <p:spPr>
          <a:xfrm>
            <a:off x="2598919" y="164637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17</a:t>
            </a:fld>
            <a:endParaRPr lang="en-US"/>
          </a:p>
        </p:txBody>
      </p:sp>
    </p:spTree>
    <p:extLst>
      <p:ext uri="{BB962C8B-B14F-4D97-AF65-F5344CB8AC3E}">
        <p14:creationId xmlns:p14="http://schemas.microsoft.com/office/powerpoint/2010/main" val="1515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80A8CA-D8BD-5F4B-A0E3-15B66BDE9339}"/>
              </a:ext>
            </a:extLst>
          </p:cNvPr>
          <p:cNvSpPr/>
          <p:nvPr/>
        </p:nvSpPr>
        <p:spPr>
          <a:xfrm>
            <a:off x="967154" y="633046"/>
            <a:ext cx="7007265" cy="43536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18</a:t>
            </a:fld>
            <a:endParaRPr lang="en-US"/>
          </a:p>
        </p:txBody>
      </p:sp>
      <p:pic>
        <p:nvPicPr>
          <p:cNvPr id="5" name="Picture 4">
            <a:extLst>
              <a:ext uri="{FF2B5EF4-FFF2-40B4-BE49-F238E27FC236}">
                <a16:creationId xmlns:a16="http://schemas.microsoft.com/office/drawing/2014/main" id="{C1033531-5990-0D4F-9BE2-310D87332226}"/>
              </a:ext>
            </a:extLst>
          </p:cNvPr>
          <p:cNvPicPr>
            <a:picLocks noChangeAspect="1"/>
          </p:cNvPicPr>
          <p:nvPr/>
        </p:nvPicPr>
        <p:blipFill>
          <a:blip r:embed="rId3"/>
          <a:stretch>
            <a:fillRect/>
          </a:stretch>
        </p:blipFill>
        <p:spPr>
          <a:xfrm>
            <a:off x="1224863" y="771085"/>
            <a:ext cx="463260" cy="4098842"/>
          </a:xfrm>
          <a:prstGeom prst="rect">
            <a:avLst/>
          </a:prstGeom>
        </p:spPr>
      </p:pic>
      <p:sp>
        <p:nvSpPr>
          <p:cNvPr id="9" name="Title 1">
            <a:extLst>
              <a:ext uri="{FF2B5EF4-FFF2-40B4-BE49-F238E27FC236}">
                <a16:creationId xmlns:a16="http://schemas.microsoft.com/office/drawing/2014/main" id="{4967B79E-EA6D-624B-87BA-3E86E06381E6}"/>
              </a:ext>
            </a:extLst>
          </p:cNvPr>
          <p:cNvSpPr txBox="1">
            <a:spLocks/>
          </p:cNvSpPr>
          <p:nvPr/>
        </p:nvSpPr>
        <p:spPr>
          <a:xfrm>
            <a:off x="-469248" y="-41258"/>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Explorer</a:t>
            </a:r>
          </a:p>
        </p:txBody>
      </p:sp>
      <p:pic>
        <p:nvPicPr>
          <p:cNvPr id="2" name="Picture 1">
            <a:extLst>
              <a:ext uri="{FF2B5EF4-FFF2-40B4-BE49-F238E27FC236}">
                <a16:creationId xmlns:a16="http://schemas.microsoft.com/office/drawing/2014/main" id="{4CFD466F-F17D-2540-A500-186FD46EB73F}"/>
              </a:ext>
            </a:extLst>
          </p:cNvPr>
          <p:cNvPicPr>
            <a:picLocks noChangeAspect="1"/>
          </p:cNvPicPr>
          <p:nvPr/>
        </p:nvPicPr>
        <p:blipFill>
          <a:blip r:embed="rId4"/>
          <a:stretch>
            <a:fillRect/>
          </a:stretch>
        </p:blipFill>
        <p:spPr>
          <a:xfrm>
            <a:off x="1814346" y="771085"/>
            <a:ext cx="6033850" cy="4111452"/>
          </a:xfrm>
          <a:prstGeom prst="rect">
            <a:avLst/>
          </a:prstGeom>
        </p:spPr>
      </p:pic>
      <p:sp>
        <p:nvSpPr>
          <p:cNvPr id="10" name="Rectangle 9">
            <a:extLst>
              <a:ext uri="{FF2B5EF4-FFF2-40B4-BE49-F238E27FC236}">
                <a16:creationId xmlns:a16="http://schemas.microsoft.com/office/drawing/2014/main" id="{5E8F6A82-C8FC-274F-A483-DCEFD97A1774}"/>
              </a:ext>
            </a:extLst>
          </p:cNvPr>
          <p:cNvSpPr/>
          <p:nvPr/>
        </p:nvSpPr>
        <p:spPr>
          <a:xfrm>
            <a:off x="1224863" y="3957158"/>
            <a:ext cx="463260" cy="41525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98E5A3-A198-8D48-A8FC-D2B2A3AB8466}"/>
              </a:ext>
            </a:extLst>
          </p:cNvPr>
          <p:cNvPicPr>
            <a:picLocks noChangeAspect="1"/>
          </p:cNvPicPr>
          <p:nvPr/>
        </p:nvPicPr>
        <p:blipFill>
          <a:blip r:embed="rId3"/>
          <a:stretch>
            <a:fillRect/>
          </a:stretch>
        </p:blipFill>
        <p:spPr>
          <a:xfrm>
            <a:off x="409758" y="196402"/>
            <a:ext cx="8117554" cy="4750696"/>
          </a:xfrm>
          <a:prstGeom prst="rect">
            <a:avLst/>
          </a:prstGeom>
        </p:spPr>
      </p:pic>
      <p:sp>
        <p:nvSpPr>
          <p:cNvPr id="4" name="Rectangle 3">
            <a:extLst>
              <a:ext uri="{FF2B5EF4-FFF2-40B4-BE49-F238E27FC236}">
                <a16:creationId xmlns:a16="http://schemas.microsoft.com/office/drawing/2014/main" id="{9D3F3B5D-F75F-FA4F-A33C-36A5C70F21D2}"/>
              </a:ext>
            </a:extLst>
          </p:cNvPr>
          <p:cNvSpPr/>
          <p:nvPr/>
        </p:nvSpPr>
        <p:spPr>
          <a:xfrm>
            <a:off x="616688" y="406655"/>
            <a:ext cx="2592504" cy="149248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246394-19AB-854D-A005-C61667BAD2D7}"/>
              </a:ext>
            </a:extLst>
          </p:cNvPr>
          <p:cNvSpPr/>
          <p:nvPr/>
        </p:nvSpPr>
        <p:spPr>
          <a:xfrm>
            <a:off x="616688" y="1899138"/>
            <a:ext cx="2592504" cy="189913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BAD93-9665-2D46-8213-0090FF635442}"/>
              </a:ext>
            </a:extLst>
          </p:cNvPr>
          <p:cNvSpPr/>
          <p:nvPr/>
        </p:nvSpPr>
        <p:spPr>
          <a:xfrm>
            <a:off x="616688" y="3811466"/>
            <a:ext cx="2592504" cy="1033096"/>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4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478DE8-6CCA-874F-9A6E-B801FB6E7FE3}"/>
              </a:ext>
            </a:extLst>
          </p:cNvPr>
          <p:cNvSpPr/>
          <p:nvPr/>
        </p:nvSpPr>
        <p:spPr>
          <a:xfrm>
            <a:off x="243140" y="1200150"/>
            <a:ext cx="8782413" cy="23849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82138"/>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3E41FE95-784E-944B-BCD1-5B7BEFCFF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580" y="1416004"/>
            <a:ext cx="4378165" cy="1953222"/>
          </a:xfrm>
          <a:prstGeom prst="rect">
            <a:avLst/>
          </a:prstGeom>
        </p:spPr>
      </p:pic>
      <p:sp>
        <p:nvSpPr>
          <p:cNvPr id="4" name="Rectangle 3">
            <a:extLst>
              <a:ext uri="{FF2B5EF4-FFF2-40B4-BE49-F238E27FC236}">
                <a16:creationId xmlns:a16="http://schemas.microsoft.com/office/drawing/2014/main" id="{5062D371-373D-DE47-BDF8-91A08FBFAD7F}"/>
              </a:ext>
            </a:extLst>
          </p:cNvPr>
          <p:cNvSpPr/>
          <p:nvPr/>
        </p:nvSpPr>
        <p:spPr>
          <a:xfrm>
            <a:off x="243140" y="3809673"/>
            <a:ext cx="8782414" cy="954107"/>
          </a:xfrm>
          <a:prstGeom prst="rect">
            <a:avLst/>
          </a:prstGeom>
        </p:spPr>
        <p:txBody>
          <a:bodyPr wrap="square">
            <a:spAutoFit/>
          </a:bodyPr>
          <a:lstStyle/>
          <a:p>
            <a:pPr algn="ctr"/>
            <a:r>
              <a:rPr lang="en-GB" sz="1400" dirty="0">
                <a:solidFill>
                  <a:schemeClr val="bg1"/>
                </a:solidFill>
                <a:latin typeface="-apple-system"/>
              </a:rPr>
              <a:t>© Open Mainframe Project. a Linux Foundation Project. All Rights Reserved. The Linux Foundation has registered trademarks and uses trademarks. For a list of trademarks of The Linux Foundation, please see our </a:t>
            </a:r>
            <a:r>
              <a:rPr lang="en-GB" sz="1400" dirty="0">
                <a:solidFill>
                  <a:schemeClr val="bg1"/>
                </a:solidFill>
                <a:latin typeface="-apple-system"/>
                <a:hlinkClick r:id="rId7">
                  <a:extLst>
                    <a:ext uri="{A12FA001-AC4F-418D-AE19-62706E023703}">
                      <ahyp:hlinkClr xmlns:ahyp="http://schemas.microsoft.com/office/drawing/2018/hyperlinkcolor" val="tx"/>
                    </a:ext>
                  </a:extLst>
                </a:hlinkClick>
              </a:rPr>
              <a:t>Trademark Usage</a:t>
            </a:r>
            <a:r>
              <a:rPr lang="en-GB" sz="1400" dirty="0">
                <a:solidFill>
                  <a:schemeClr val="bg1"/>
                </a:solidFill>
                <a:latin typeface="-apple-system"/>
              </a:rPr>
              <a:t> page. Please refer to </a:t>
            </a:r>
            <a:r>
              <a:rPr lang="en-GB" sz="1400" dirty="0">
                <a:solidFill>
                  <a:schemeClr val="bg1"/>
                </a:solidFill>
                <a:latin typeface="-apple-system"/>
                <a:hlinkClick r:id="rId8">
                  <a:extLst>
                    <a:ext uri="{A12FA001-AC4F-418D-AE19-62706E023703}">
                      <ahyp:hlinkClr xmlns:ahyp="http://schemas.microsoft.com/office/drawing/2018/hyperlinkcolor" val="tx"/>
                    </a:ext>
                  </a:extLst>
                </a:hlinkClick>
              </a:rPr>
              <a:t>Marketing and Branding Guidelines</a:t>
            </a:r>
            <a:r>
              <a:rPr lang="en-GB" sz="1400" dirty="0">
                <a:solidFill>
                  <a:schemeClr val="bg1"/>
                </a:solidFill>
                <a:latin typeface="-apple-system"/>
              </a:rPr>
              <a:t> for name usage guidelines. Linux is a registered trademark of Linus Torvalds. </a:t>
            </a:r>
            <a:r>
              <a:rPr lang="en-GB" sz="1400" dirty="0">
                <a:solidFill>
                  <a:schemeClr val="bg1"/>
                </a:solidFill>
                <a:latin typeface="-apple-system"/>
                <a:hlinkClick r:id="rId9">
                  <a:extLst>
                    <a:ext uri="{A12FA001-AC4F-418D-AE19-62706E023703}">
                      <ahyp:hlinkClr xmlns:ahyp="http://schemas.microsoft.com/office/drawing/2018/hyperlinkcolor" val="tx"/>
                    </a:ext>
                  </a:extLst>
                </a:hlinkClick>
              </a:rPr>
              <a:t>Privacy Policy</a:t>
            </a:r>
            <a:r>
              <a:rPr lang="en-GB" sz="1400" dirty="0">
                <a:solidFill>
                  <a:schemeClr val="bg1"/>
                </a:solidFill>
                <a:latin typeface="-apple-system"/>
              </a:rPr>
              <a:t> and </a:t>
            </a:r>
            <a:r>
              <a:rPr lang="en-GB" sz="1400" dirty="0">
                <a:solidFill>
                  <a:schemeClr val="bg1"/>
                </a:solidFill>
                <a:latin typeface="-apple-system"/>
                <a:hlinkClick r:id="rId10">
                  <a:extLst>
                    <a:ext uri="{A12FA001-AC4F-418D-AE19-62706E023703}">
                      <ahyp:hlinkClr xmlns:ahyp="http://schemas.microsoft.com/office/drawing/2018/hyperlinkcolor" val="tx"/>
                    </a:ext>
                  </a:extLst>
                </a:hlinkClick>
              </a:rPr>
              <a:t>Terms of Use</a:t>
            </a:r>
            <a:endParaRPr lang="en-US" sz="1400" dirty="0">
              <a:solidFill>
                <a:schemeClr val="bg1"/>
              </a:solidFill>
            </a:endParaRPr>
          </a:p>
        </p:txBody>
      </p:sp>
      <p:sp>
        <p:nvSpPr>
          <p:cNvPr id="12" name="AutoShape 2" descr="Linux Foundation">
            <a:extLst>
              <a:ext uri="{FF2B5EF4-FFF2-40B4-BE49-F238E27FC236}">
                <a16:creationId xmlns:a16="http://schemas.microsoft.com/office/drawing/2014/main" id="{AC7D467E-189A-D149-A58A-F87B80136DBB}"/>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Graphic 13">
            <a:extLst>
              <a:ext uri="{FF2B5EF4-FFF2-40B4-BE49-F238E27FC236}">
                <a16:creationId xmlns:a16="http://schemas.microsoft.com/office/drawing/2014/main" id="{FB83425C-1EC8-B548-AFE4-E55986A468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152" y="1632532"/>
            <a:ext cx="4101235" cy="1356314"/>
          </a:xfrm>
          <a:prstGeom prst="rect">
            <a:avLst/>
          </a:prstGeom>
        </p:spPr>
      </p:pic>
    </p:spTree>
    <p:extLst>
      <p:ext uri="{BB962C8B-B14F-4D97-AF65-F5344CB8AC3E}">
        <p14:creationId xmlns:p14="http://schemas.microsoft.com/office/powerpoint/2010/main" val="25720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472AD3-71B3-0A4E-B63F-AFA184AA3C41}"/>
              </a:ext>
            </a:extLst>
          </p:cNvPr>
          <p:cNvPicPr>
            <a:picLocks noChangeAspect="1"/>
          </p:cNvPicPr>
          <p:nvPr/>
        </p:nvPicPr>
        <p:blipFill>
          <a:blip r:embed="rId3"/>
          <a:stretch>
            <a:fillRect/>
          </a:stretch>
        </p:blipFill>
        <p:spPr>
          <a:xfrm>
            <a:off x="3562137" y="1728234"/>
            <a:ext cx="5080000" cy="2933700"/>
          </a:xfrm>
          <a:prstGeom prst="rect">
            <a:avLst/>
          </a:prstGeom>
        </p:spPr>
      </p:pic>
      <p:pic>
        <p:nvPicPr>
          <p:cNvPr id="5" name="Picture 4">
            <a:extLst>
              <a:ext uri="{FF2B5EF4-FFF2-40B4-BE49-F238E27FC236}">
                <a16:creationId xmlns:a16="http://schemas.microsoft.com/office/drawing/2014/main" id="{D861462F-3635-C647-B7F1-7887C506D06A}"/>
              </a:ext>
            </a:extLst>
          </p:cNvPr>
          <p:cNvPicPr>
            <a:picLocks noChangeAspect="1"/>
          </p:cNvPicPr>
          <p:nvPr/>
        </p:nvPicPr>
        <p:blipFill>
          <a:blip r:embed="rId4"/>
          <a:stretch>
            <a:fillRect/>
          </a:stretch>
        </p:blipFill>
        <p:spPr>
          <a:xfrm>
            <a:off x="4572000" y="966864"/>
            <a:ext cx="4070137" cy="530509"/>
          </a:xfrm>
          <a:prstGeom prst="rect">
            <a:avLst/>
          </a:prstGeom>
        </p:spPr>
      </p:pic>
      <p:pic>
        <p:nvPicPr>
          <p:cNvPr id="7" name="Picture 6">
            <a:extLst>
              <a:ext uri="{FF2B5EF4-FFF2-40B4-BE49-F238E27FC236}">
                <a16:creationId xmlns:a16="http://schemas.microsoft.com/office/drawing/2014/main" id="{2BEB5213-BA7D-564B-8AA0-C9EA1AB1942F}"/>
              </a:ext>
            </a:extLst>
          </p:cNvPr>
          <p:cNvPicPr>
            <a:picLocks noChangeAspect="1"/>
          </p:cNvPicPr>
          <p:nvPr/>
        </p:nvPicPr>
        <p:blipFill>
          <a:blip r:embed="rId5"/>
          <a:stretch>
            <a:fillRect/>
          </a:stretch>
        </p:blipFill>
        <p:spPr>
          <a:xfrm>
            <a:off x="159488" y="140041"/>
            <a:ext cx="4168032" cy="1210294"/>
          </a:xfrm>
          <a:prstGeom prst="rect">
            <a:avLst/>
          </a:prstGeom>
        </p:spPr>
      </p:pic>
      <p:pic>
        <p:nvPicPr>
          <p:cNvPr id="8" name="Picture 7">
            <a:extLst>
              <a:ext uri="{FF2B5EF4-FFF2-40B4-BE49-F238E27FC236}">
                <a16:creationId xmlns:a16="http://schemas.microsoft.com/office/drawing/2014/main" id="{AB2C9C6C-C352-E046-ACA7-22B44A4E4CAF}"/>
              </a:ext>
            </a:extLst>
          </p:cNvPr>
          <p:cNvPicPr>
            <a:picLocks noChangeAspect="1"/>
          </p:cNvPicPr>
          <p:nvPr/>
        </p:nvPicPr>
        <p:blipFill>
          <a:blip r:embed="rId6"/>
          <a:stretch>
            <a:fillRect/>
          </a:stretch>
        </p:blipFill>
        <p:spPr>
          <a:xfrm>
            <a:off x="147662" y="1497373"/>
            <a:ext cx="3037070" cy="3506086"/>
          </a:xfrm>
          <a:prstGeom prst="rect">
            <a:avLst/>
          </a:prstGeom>
        </p:spPr>
      </p:pic>
      <p:sp>
        <p:nvSpPr>
          <p:cNvPr id="10" name="Rectangle 9">
            <a:extLst>
              <a:ext uri="{FF2B5EF4-FFF2-40B4-BE49-F238E27FC236}">
                <a16:creationId xmlns:a16="http://schemas.microsoft.com/office/drawing/2014/main" id="{201ECDCB-9E2B-494E-A8D5-031ADB075B33}"/>
              </a:ext>
            </a:extLst>
          </p:cNvPr>
          <p:cNvSpPr/>
          <p:nvPr/>
        </p:nvSpPr>
        <p:spPr>
          <a:xfrm>
            <a:off x="5681656" y="2446472"/>
            <a:ext cx="2090744" cy="41982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9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65FFB2-4684-904D-B0DA-1FD6B7B12627}"/>
              </a:ext>
            </a:extLst>
          </p:cNvPr>
          <p:cNvPicPr>
            <a:picLocks noChangeAspect="1"/>
          </p:cNvPicPr>
          <p:nvPr/>
        </p:nvPicPr>
        <p:blipFill>
          <a:blip r:embed="rId3"/>
          <a:stretch>
            <a:fillRect/>
          </a:stretch>
        </p:blipFill>
        <p:spPr>
          <a:xfrm>
            <a:off x="241594" y="260792"/>
            <a:ext cx="3449729" cy="1207405"/>
          </a:xfrm>
          <a:prstGeom prst="rect">
            <a:avLst/>
          </a:prstGeom>
        </p:spPr>
      </p:pic>
      <p:pic>
        <p:nvPicPr>
          <p:cNvPr id="7" name="Picture 6">
            <a:extLst>
              <a:ext uri="{FF2B5EF4-FFF2-40B4-BE49-F238E27FC236}">
                <a16:creationId xmlns:a16="http://schemas.microsoft.com/office/drawing/2014/main" id="{C986EECB-3FA8-5C44-8920-DE0848CBAEA1}"/>
              </a:ext>
            </a:extLst>
          </p:cNvPr>
          <p:cNvPicPr>
            <a:picLocks noChangeAspect="1"/>
          </p:cNvPicPr>
          <p:nvPr/>
        </p:nvPicPr>
        <p:blipFill>
          <a:blip r:embed="rId4"/>
          <a:stretch>
            <a:fillRect/>
          </a:stretch>
        </p:blipFill>
        <p:spPr>
          <a:xfrm>
            <a:off x="3710762" y="515974"/>
            <a:ext cx="5052317" cy="3875272"/>
          </a:xfrm>
          <a:prstGeom prst="rect">
            <a:avLst/>
          </a:prstGeom>
        </p:spPr>
      </p:pic>
      <p:pic>
        <p:nvPicPr>
          <p:cNvPr id="8" name="Picture 7">
            <a:extLst>
              <a:ext uri="{FF2B5EF4-FFF2-40B4-BE49-F238E27FC236}">
                <a16:creationId xmlns:a16="http://schemas.microsoft.com/office/drawing/2014/main" id="{380F5D3E-AC8A-8A42-9721-C7A482D2DC81}"/>
              </a:ext>
            </a:extLst>
          </p:cNvPr>
          <p:cNvPicPr>
            <a:picLocks noChangeAspect="1"/>
          </p:cNvPicPr>
          <p:nvPr/>
        </p:nvPicPr>
        <p:blipFill>
          <a:blip r:embed="rId5"/>
          <a:stretch>
            <a:fillRect/>
          </a:stretch>
        </p:blipFill>
        <p:spPr>
          <a:xfrm>
            <a:off x="408743" y="1643929"/>
            <a:ext cx="3080586" cy="3238778"/>
          </a:xfrm>
          <a:prstGeom prst="rect">
            <a:avLst/>
          </a:prstGeom>
        </p:spPr>
      </p:pic>
    </p:spTree>
    <p:extLst>
      <p:ext uri="{BB962C8B-B14F-4D97-AF65-F5344CB8AC3E}">
        <p14:creationId xmlns:p14="http://schemas.microsoft.com/office/powerpoint/2010/main" val="309257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675A3-8393-F04C-9042-D5A0FB0704E2}"/>
              </a:ext>
            </a:extLst>
          </p:cNvPr>
          <p:cNvPicPr>
            <a:picLocks noChangeAspect="1"/>
          </p:cNvPicPr>
          <p:nvPr/>
        </p:nvPicPr>
        <p:blipFill>
          <a:blip r:embed="rId3"/>
          <a:stretch>
            <a:fillRect/>
          </a:stretch>
        </p:blipFill>
        <p:spPr>
          <a:xfrm>
            <a:off x="193344" y="1793372"/>
            <a:ext cx="3344877" cy="3003733"/>
          </a:xfrm>
          <a:prstGeom prst="rect">
            <a:avLst/>
          </a:prstGeom>
        </p:spPr>
      </p:pic>
      <p:pic>
        <p:nvPicPr>
          <p:cNvPr id="11" name="Picture 10">
            <a:extLst>
              <a:ext uri="{FF2B5EF4-FFF2-40B4-BE49-F238E27FC236}">
                <a16:creationId xmlns:a16="http://schemas.microsoft.com/office/drawing/2014/main" id="{10FE7BC5-F4EB-F04E-B86A-976041AE4079}"/>
              </a:ext>
            </a:extLst>
          </p:cNvPr>
          <p:cNvPicPr>
            <a:picLocks noChangeAspect="1"/>
          </p:cNvPicPr>
          <p:nvPr/>
        </p:nvPicPr>
        <p:blipFill>
          <a:blip r:embed="rId4"/>
          <a:stretch>
            <a:fillRect/>
          </a:stretch>
        </p:blipFill>
        <p:spPr>
          <a:xfrm>
            <a:off x="203694" y="424501"/>
            <a:ext cx="3344878" cy="1263621"/>
          </a:xfrm>
          <a:prstGeom prst="rect">
            <a:avLst/>
          </a:prstGeom>
        </p:spPr>
      </p:pic>
      <p:pic>
        <p:nvPicPr>
          <p:cNvPr id="5" name="Picture 4">
            <a:extLst>
              <a:ext uri="{FF2B5EF4-FFF2-40B4-BE49-F238E27FC236}">
                <a16:creationId xmlns:a16="http://schemas.microsoft.com/office/drawing/2014/main" id="{3401BA9C-5F1C-3245-BEFA-DC153A6C1ACD}"/>
              </a:ext>
            </a:extLst>
          </p:cNvPr>
          <p:cNvPicPr>
            <a:picLocks noChangeAspect="1"/>
          </p:cNvPicPr>
          <p:nvPr/>
        </p:nvPicPr>
        <p:blipFill>
          <a:blip r:embed="rId5"/>
          <a:stretch>
            <a:fillRect/>
          </a:stretch>
        </p:blipFill>
        <p:spPr>
          <a:xfrm>
            <a:off x="3657137" y="204694"/>
            <a:ext cx="5023371" cy="4715503"/>
          </a:xfrm>
          <a:prstGeom prst="rect">
            <a:avLst/>
          </a:prstGeom>
        </p:spPr>
      </p:pic>
      <p:sp>
        <p:nvSpPr>
          <p:cNvPr id="10" name="Rectangle 9">
            <a:extLst>
              <a:ext uri="{FF2B5EF4-FFF2-40B4-BE49-F238E27FC236}">
                <a16:creationId xmlns:a16="http://schemas.microsoft.com/office/drawing/2014/main" id="{B3813DD2-E47F-254A-94A1-A5635BCAC2B3}"/>
              </a:ext>
            </a:extLst>
          </p:cNvPr>
          <p:cNvSpPr/>
          <p:nvPr/>
        </p:nvSpPr>
        <p:spPr>
          <a:xfrm>
            <a:off x="1599479" y="3516922"/>
            <a:ext cx="1214059" cy="198135"/>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C3D88-8BB0-E64D-8DAB-32CA5CE44A9C}"/>
              </a:ext>
            </a:extLst>
          </p:cNvPr>
          <p:cNvSpPr/>
          <p:nvPr/>
        </p:nvSpPr>
        <p:spPr>
          <a:xfrm>
            <a:off x="3657137" y="204694"/>
            <a:ext cx="5023371" cy="471550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23</a:t>
            </a:fld>
            <a:endParaRPr lang="en-US"/>
          </a:p>
        </p:txBody>
      </p:sp>
      <p:sp>
        <p:nvSpPr>
          <p:cNvPr id="3" name="TextBox 2">
            <a:extLst>
              <a:ext uri="{FF2B5EF4-FFF2-40B4-BE49-F238E27FC236}">
                <a16:creationId xmlns:a16="http://schemas.microsoft.com/office/drawing/2014/main" id="{1160AEF7-1FBC-3A4C-B655-F18548CEFB9A}"/>
              </a:ext>
            </a:extLst>
          </p:cNvPr>
          <p:cNvSpPr txBox="1"/>
          <p:nvPr/>
        </p:nvSpPr>
        <p:spPr>
          <a:xfrm>
            <a:off x="-661737" y="998973"/>
            <a:ext cx="10467473" cy="2554545"/>
          </a:xfrm>
          <a:prstGeom prst="rect">
            <a:avLst/>
          </a:prstGeom>
          <a:noFill/>
        </p:spPr>
        <p:txBody>
          <a:bodyPr wrap="square" rtlCol="0">
            <a:spAutoFit/>
          </a:bodyPr>
          <a:lstStyle/>
          <a:p>
            <a:pPr algn="ctr"/>
            <a:r>
              <a:rPr lang="en-US" sz="3200" dirty="0">
                <a:solidFill>
                  <a:schemeClr val="bg1"/>
                </a:solidFill>
              </a:rPr>
              <a:t>Mainframe data and JES access from VS Code</a:t>
            </a:r>
          </a:p>
          <a:p>
            <a:pPr algn="ctr"/>
            <a:endParaRPr lang="en-US" sz="3200" dirty="0">
              <a:solidFill>
                <a:schemeClr val="bg1"/>
              </a:solidFill>
            </a:endParaRPr>
          </a:p>
          <a:p>
            <a:pPr algn="ctr"/>
            <a:r>
              <a:rPr lang="en-US" sz="3200" dirty="0">
                <a:solidFill>
                  <a:schemeClr val="bg1"/>
                </a:solidFill>
              </a:rPr>
              <a:t>Rich language editors</a:t>
            </a:r>
          </a:p>
          <a:p>
            <a:pPr algn="ctr"/>
            <a:endParaRPr lang="en-US" sz="3200" dirty="0">
              <a:solidFill>
                <a:schemeClr val="bg1"/>
              </a:solidFill>
            </a:endParaRPr>
          </a:p>
          <a:p>
            <a:pPr algn="ctr"/>
            <a:r>
              <a:rPr lang="en-US" sz="3200" dirty="0">
                <a:solidFill>
                  <a:schemeClr val="bg1"/>
                </a:solidFill>
              </a:rPr>
              <a:t>Powerful integrated development environment</a:t>
            </a:r>
          </a:p>
        </p:txBody>
      </p:sp>
    </p:spTree>
    <p:extLst>
      <p:ext uri="{BB962C8B-B14F-4D97-AF65-F5344CB8AC3E}">
        <p14:creationId xmlns:p14="http://schemas.microsoft.com/office/powerpoint/2010/main" val="3552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24</a:t>
            </a:fld>
            <a:endParaRPr lang="en-US"/>
          </a:p>
        </p:txBody>
      </p:sp>
    </p:spTree>
    <p:extLst>
      <p:ext uri="{BB962C8B-B14F-4D97-AF65-F5344CB8AC3E}">
        <p14:creationId xmlns:p14="http://schemas.microsoft.com/office/powerpoint/2010/main" val="316679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25</a:t>
            </a:fld>
            <a:endParaRPr lang="en-US"/>
          </a:p>
        </p:txBody>
      </p:sp>
      <p:pic>
        <p:nvPicPr>
          <p:cNvPr id="3" name="Picture 2">
            <a:extLst>
              <a:ext uri="{FF2B5EF4-FFF2-40B4-BE49-F238E27FC236}">
                <a16:creationId xmlns:a16="http://schemas.microsoft.com/office/drawing/2014/main" id="{CCE3C478-7746-4B44-88A7-F93837462755}"/>
              </a:ext>
            </a:extLst>
          </p:cNvPr>
          <p:cNvPicPr>
            <a:picLocks noChangeAspect="1"/>
          </p:cNvPicPr>
          <p:nvPr/>
        </p:nvPicPr>
        <p:blipFill>
          <a:blip r:embed="rId3"/>
          <a:stretch>
            <a:fillRect/>
          </a:stretch>
        </p:blipFill>
        <p:spPr>
          <a:xfrm>
            <a:off x="817684" y="535404"/>
            <a:ext cx="7770239" cy="4485004"/>
          </a:xfrm>
          <a:prstGeom prst="rect">
            <a:avLst/>
          </a:prstGeom>
        </p:spPr>
      </p:pic>
      <p:sp>
        <p:nvSpPr>
          <p:cNvPr id="5" name="Title 1">
            <a:extLst>
              <a:ext uri="{FF2B5EF4-FFF2-40B4-BE49-F238E27FC236}">
                <a16:creationId xmlns:a16="http://schemas.microsoft.com/office/drawing/2014/main" id="{07E2C7E1-45CC-244D-A0FD-441FBB77E88C}"/>
              </a:ext>
            </a:extLst>
          </p:cNvPr>
          <p:cNvSpPr txBox="1">
            <a:spLocks/>
          </p:cNvSpPr>
          <p:nvPr/>
        </p:nvSpPr>
        <p:spPr>
          <a:xfrm>
            <a:off x="-469248" y="-76426"/>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Desktop</a:t>
            </a:r>
          </a:p>
        </p:txBody>
      </p:sp>
      <p:sp>
        <p:nvSpPr>
          <p:cNvPr id="6" name="Rectangle 5">
            <a:extLst>
              <a:ext uri="{FF2B5EF4-FFF2-40B4-BE49-F238E27FC236}">
                <a16:creationId xmlns:a16="http://schemas.microsoft.com/office/drawing/2014/main" id="{CD3F6615-658E-2440-9073-5FB50C79E3F6}"/>
              </a:ext>
            </a:extLst>
          </p:cNvPr>
          <p:cNvSpPr/>
          <p:nvPr/>
        </p:nvSpPr>
        <p:spPr>
          <a:xfrm>
            <a:off x="3558474" y="2870458"/>
            <a:ext cx="2321626" cy="12697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345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9C44A-02E1-E441-8B0C-B18D75608712}"/>
              </a:ext>
            </a:extLst>
          </p:cNvPr>
          <p:cNvPicPr>
            <a:picLocks noChangeAspect="1"/>
          </p:cNvPicPr>
          <p:nvPr/>
        </p:nvPicPr>
        <p:blipFill>
          <a:blip r:embed="rId3"/>
          <a:stretch>
            <a:fillRect/>
          </a:stretch>
        </p:blipFill>
        <p:spPr>
          <a:xfrm>
            <a:off x="22742" y="0"/>
            <a:ext cx="9098515" cy="5143500"/>
          </a:xfrm>
          <a:prstGeom prst="rect">
            <a:avLst/>
          </a:prstGeom>
        </p:spPr>
      </p:pic>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26</a:t>
            </a:fld>
            <a:endParaRPr lang="en-US"/>
          </a:p>
        </p:txBody>
      </p:sp>
      <p:sp>
        <p:nvSpPr>
          <p:cNvPr id="5" name="Rectangle 4">
            <a:extLst>
              <a:ext uri="{FF2B5EF4-FFF2-40B4-BE49-F238E27FC236}">
                <a16:creationId xmlns:a16="http://schemas.microsoft.com/office/drawing/2014/main" id="{AE33DD99-1C69-9646-A8F4-021C1CB6F57E}"/>
              </a:ext>
            </a:extLst>
          </p:cNvPr>
          <p:cNvSpPr/>
          <p:nvPr/>
        </p:nvSpPr>
        <p:spPr>
          <a:xfrm>
            <a:off x="1204598" y="4849325"/>
            <a:ext cx="315765" cy="29158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7072F0-D7E5-5E47-B20D-2C0196BDCAF4}"/>
              </a:ext>
            </a:extLst>
          </p:cNvPr>
          <p:cNvSpPr/>
          <p:nvPr/>
        </p:nvSpPr>
        <p:spPr>
          <a:xfrm>
            <a:off x="22742" y="2425958"/>
            <a:ext cx="2288657" cy="2420774"/>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494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9BA08-21C0-1F49-9730-6C1FD224441C}"/>
              </a:ext>
            </a:extLst>
          </p:cNvPr>
          <p:cNvPicPr>
            <a:picLocks noChangeAspect="1"/>
          </p:cNvPicPr>
          <p:nvPr/>
        </p:nvPicPr>
        <p:blipFill>
          <a:blip r:embed="rId3"/>
          <a:stretch>
            <a:fillRect/>
          </a:stretch>
        </p:blipFill>
        <p:spPr>
          <a:xfrm>
            <a:off x="50061" y="0"/>
            <a:ext cx="9043878" cy="5143500"/>
          </a:xfrm>
          <a:prstGeom prst="rect">
            <a:avLst/>
          </a:prstGeom>
        </p:spPr>
      </p:pic>
      <p:sp>
        <p:nvSpPr>
          <p:cNvPr id="7" name="Rectangle 6">
            <a:extLst>
              <a:ext uri="{FF2B5EF4-FFF2-40B4-BE49-F238E27FC236}">
                <a16:creationId xmlns:a16="http://schemas.microsoft.com/office/drawing/2014/main" id="{1E94C3D5-4670-8D40-9512-52912A5C7BB5}"/>
              </a:ext>
            </a:extLst>
          </p:cNvPr>
          <p:cNvSpPr/>
          <p:nvPr/>
        </p:nvSpPr>
        <p:spPr>
          <a:xfrm>
            <a:off x="373380" y="731520"/>
            <a:ext cx="208788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720312-35AE-6541-BED7-7AEF8BE74BFA}"/>
              </a:ext>
            </a:extLst>
          </p:cNvPr>
          <p:cNvSpPr/>
          <p:nvPr/>
        </p:nvSpPr>
        <p:spPr>
          <a:xfrm>
            <a:off x="2461260" y="731520"/>
            <a:ext cx="450342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727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BCEBD-0B75-BB4C-8DBB-EF82DFEF2549}"/>
              </a:ext>
            </a:extLst>
          </p:cNvPr>
          <p:cNvPicPr>
            <a:picLocks noChangeAspect="1"/>
          </p:cNvPicPr>
          <p:nvPr/>
        </p:nvPicPr>
        <p:blipFill>
          <a:blip r:embed="rId3"/>
          <a:stretch>
            <a:fillRect/>
          </a:stretch>
        </p:blipFill>
        <p:spPr>
          <a:xfrm>
            <a:off x="64066" y="0"/>
            <a:ext cx="9015868" cy="5143500"/>
          </a:xfrm>
          <a:prstGeom prst="rect">
            <a:avLst/>
          </a:prstGeom>
        </p:spPr>
      </p:pic>
      <p:sp>
        <p:nvSpPr>
          <p:cNvPr id="5" name="Rectangle 4">
            <a:extLst>
              <a:ext uri="{FF2B5EF4-FFF2-40B4-BE49-F238E27FC236}">
                <a16:creationId xmlns:a16="http://schemas.microsoft.com/office/drawing/2014/main" id="{5F7E66EB-10B0-6B45-AA31-6B077044843D}"/>
              </a:ext>
            </a:extLst>
          </p:cNvPr>
          <p:cNvSpPr/>
          <p:nvPr/>
        </p:nvSpPr>
        <p:spPr>
          <a:xfrm>
            <a:off x="655320" y="899160"/>
            <a:ext cx="1623060" cy="33070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61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0B611-808D-3049-8088-D10BB48B0EF3}"/>
              </a:ext>
            </a:extLst>
          </p:cNvPr>
          <p:cNvPicPr>
            <a:picLocks noChangeAspect="1"/>
          </p:cNvPicPr>
          <p:nvPr/>
        </p:nvPicPr>
        <p:blipFill>
          <a:blip r:embed="rId3"/>
          <a:stretch>
            <a:fillRect/>
          </a:stretch>
        </p:blipFill>
        <p:spPr>
          <a:xfrm>
            <a:off x="40195" y="0"/>
            <a:ext cx="9063610" cy="5143500"/>
          </a:xfrm>
          <a:prstGeom prst="rect">
            <a:avLst/>
          </a:prstGeom>
        </p:spPr>
      </p:pic>
      <p:sp>
        <p:nvSpPr>
          <p:cNvPr id="6" name="Rectangle 5">
            <a:extLst>
              <a:ext uri="{FF2B5EF4-FFF2-40B4-BE49-F238E27FC236}">
                <a16:creationId xmlns:a16="http://schemas.microsoft.com/office/drawing/2014/main" id="{1D066611-A63D-9C41-885A-FC2316EFDE57}"/>
              </a:ext>
            </a:extLst>
          </p:cNvPr>
          <p:cNvSpPr/>
          <p:nvPr/>
        </p:nvSpPr>
        <p:spPr>
          <a:xfrm>
            <a:off x="1203960" y="2308860"/>
            <a:ext cx="1478280" cy="1508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161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2126056" y="1741170"/>
            <a:ext cx="5196687" cy="2862322"/>
          </a:xfrm>
          <a:prstGeom prst="rect">
            <a:avLst/>
          </a:prstGeom>
          <a:noFill/>
        </p:spPr>
        <p:txBody>
          <a:bodyPr wrap="square" rtlCol="0">
            <a:spAutoFit/>
          </a:bodyPr>
          <a:lstStyle/>
          <a:p>
            <a:pPr algn="ctr"/>
            <a:r>
              <a:rPr lang="en-US" sz="3600" dirty="0">
                <a:solidFill>
                  <a:schemeClr val="bg1"/>
                </a:solidFill>
              </a:rPr>
              <a:t>Open</a:t>
            </a:r>
          </a:p>
          <a:p>
            <a:pPr algn="ctr"/>
            <a:endParaRPr lang="en-US" sz="3600" dirty="0">
              <a:solidFill>
                <a:schemeClr val="bg1"/>
              </a:solidFill>
            </a:endParaRPr>
          </a:p>
          <a:p>
            <a:pPr algn="ctr"/>
            <a:r>
              <a:rPr lang="en-US" sz="3600" dirty="0">
                <a:solidFill>
                  <a:schemeClr val="bg1"/>
                </a:solidFill>
              </a:rPr>
              <a:t>Simple</a:t>
            </a:r>
          </a:p>
          <a:p>
            <a:pPr algn="ctr"/>
            <a:endParaRPr lang="en-US" sz="3600" dirty="0">
              <a:solidFill>
                <a:schemeClr val="bg1"/>
              </a:solidFill>
            </a:endParaRPr>
          </a:p>
          <a:p>
            <a:pPr algn="ctr"/>
            <a:r>
              <a:rPr lang="en-US" sz="3600" dirty="0">
                <a:solidFill>
                  <a:schemeClr val="bg1"/>
                </a:solidFill>
              </a:rPr>
              <a:t>Familiar</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9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59354-BB1D-8A4F-B26F-1CAA39183301}"/>
              </a:ext>
            </a:extLst>
          </p:cNvPr>
          <p:cNvPicPr>
            <a:picLocks noChangeAspect="1"/>
          </p:cNvPicPr>
          <p:nvPr/>
        </p:nvPicPr>
        <p:blipFill>
          <a:blip r:embed="rId3"/>
          <a:stretch>
            <a:fillRect/>
          </a:stretch>
        </p:blipFill>
        <p:spPr>
          <a:xfrm>
            <a:off x="24272" y="0"/>
            <a:ext cx="9095456" cy="5143500"/>
          </a:xfrm>
          <a:prstGeom prst="rect">
            <a:avLst/>
          </a:prstGeom>
        </p:spPr>
      </p:pic>
      <p:sp>
        <p:nvSpPr>
          <p:cNvPr id="5" name="Rectangle 4">
            <a:extLst>
              <a:ext uri="{FF2B5EF4-FFF2-40B4-BE49-F238E27FC236}">
                <a16:creationId xmlns:a16="http://schemas.microsoft.com/office/drawing/2014/main" id="{6C2112F9-E22A-BC45-B561-1B1AEADE8661}"/>
              </a:ext>
            </a:extLst>
          </p:cNvPr>
          <p:cNvSpPr/>
          <p:nvPr/>
        </p:nvSpPr>
        <p:spPr>
          <a:xfrm>
            <a:off x="3441700" y="1905000"/>
            <a:ext cx="2273300" cy="27559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6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EBCEC-6EA2-B941-8B14-B6E5D3EEEF56}"/>
              </a:ext>
            </a:extLst>
          </p:cNvPr>
          <p:cNvPicPr>
            <a:picLocks noChangeAspect="1"/>
          </p:cNvPicPr>
          <p:nvPr/>
        </p:nvPicPr>
        <p:blipFill>
          <a:blip r:embed="rId3"/>
          <a:stretch>
            <a:fillRect/>
          </a:stretch>
        </p:blipFill>
        <p:spPr>
          <a:xfrm>
            <a:off x="17652" y="0"/>
            <a:ext cx="9108695" cy="5143500"/>
          </a:xfrm>
          <a:prstGeom prst="rect">
            <a:avLst/>
          </a:prstGeom>
        </p:spPr>
      </p:pic>
      <p:sp>
        <p:nvSpPr>
          <p:cNvPr id="6" name="Rectangle 5">
            <a:extLst>
              <a:ext uri="{FF2B5EF4-FFF2-40B4-BE49-F238E27FC236}">
                <a16:creationId xmlns:a16="http://schemas.microsoft.com/office/drawing/2014/main" id="{27932784-60DE-2D48-B640-DB7FAAA364D3}"/>
              </a:ext>
            </a:extLst>
          </p:cNvPr>
          <p:cNvSpPr/>
          <p:nvPr/>
        </p:nvSpPr>
        <p:spPr>
          <a:xfrm>
            <a:off x="3235960" y="810260"/>
            <a:ext cx="2707640" cy="402844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846263-9B07-5946-98F5-CAB43724574A}"/>
              </a:ext>
            </a:extLst>
          </p:cNvPr>
          <p:cNvSpPr/>
          <p:nvPr/>
        </p:nvSpPr>
        <p:spPr>
          <a:xfrm>
            <a:off x="3401060" y="3787140"/>
            <a:ext cx="1463040" cy="365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A9A77-0155-194E-9FA0-8FA023CEF9AD}"/>
              </a:ext>
            </a:extLst>
          </p:cNvPr>
          <p:cNvSpPr/>
          <p:nvPr/>
        </p:nvSpPr>
        <p:spPr>
          <a:xfrm>
            <a:off x="1343660" y="1143000"/>
            <a:ext cx="1056640" cy="2794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559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326E8-952D-7048-BE70-BD468A5EEC7A}"/>
              </a:ext>
            </a:extLst>
          </p:cNvPr>
          <p:cNvPicPr>
            <a:picLocks noChangeAspect="1"/>
          </p:cNvPicPr>
          <p:nvPr/>
        </p:nvPicPr>
        <p:blipFill>
          <a:blip r:embed="rId3"/>
          <a:stretch>
            <a:fillRect/>
          </a:stretch>
        </p:blipFill>
        <p:spPr>
          <a:xfrm>
            <a:off x="28575" y="0"/>
            <a:ext cx="9086850" cy="5143500"/>
          </a:xfrm>
          <a:prstGeom prst="rect">
            <a:avLst/>
          </a:prstGeom>
        </p:spPr>
      </p:pic>
      <p:sp>
        <p:nvSpPr>
          <p:cNvPr id="5" name="Rectangle 4">
            <a:extLst>
              <a:ext uri="{FF2B5EF4-FFF2-40B4-BE49-F238E27FC236}">
                <a16:creationId xmlns:a16="http://schemas.microsoft.com/office/drawing/2014/main" id="{5ADCA7C2-86CD-DE41-B4F7-8EE2A7B80F26}"/>
              </a:ext>
            </a:extLst>
          </p:cNvPr>
          <p:cNvSpPr/>
          <p:nvPr/>
        </p:nvSpPr>
        <p:spPr>
          <a:xfrm>
            <a:off x="2438400" y="723900"/>
            <a:ext cx="4572000" cy="39751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62205F-B463-EF46-A1F1-C7AECD4D2DCC}"/>
              </a:ext>
            </a:extLst>
          </p:cNvPr>
          <p:cNvSpPr/>
          <p:nvPr/>
        </p:nvSpPr>
        <p:spPr>
          <a:xfrm>
            <a:off x="333375" y="1337310"/>
            <a:ext cx="15462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182904-60B6-534B-BBBA-F2BA59BA743F}"/>
              </a:ext>
            </a:extLst>
          </p:cNvPr>
          <p:cNvSpPr/>
          <p:nvPr/>
        </p:nvSpPr>
        <p:spPr>
          <a:xfrm>
            <a:off x="333375" y="4779010"/>
            <a:ext cx="3524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680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4DDEFD-3352-F848-94D4-BF80153543C7}"/>
              </a:ext>
            </a:extLst>
          </p:cNvPr>
          <p:cNvPicPr>
            <a:picLocks noChangeAspect="1"/>
          </p:cNvPicPr>
          <p:nvPr/>
        </p:nvPicPr>
        <p:blipFill>
          <a:blip r:embed="rId3"/>
          <a:stretch>
            <a:fillRect/>
          </a:stretch>
        </p:blipFill>
        <p:spPr>
          <a:xfrm>
            <a:off x="37685" y="0"/>
            <a:ext cx="9068629" cy="5143500"/>
          </a:xfrm>
          <a:prstGeom prst="rect">
            <a:avLst/>
          </a:prstGeom>
        </p:spPr>
      </p:pic>
      <p:sp>
        <p:nvSpPr>
          <p:cNvPr id="5" name="Rectangle 4">
            <a:extLst>
              <a:ext uri="{FF2B5EF4-FFF2-40B4-BE49-F238E27FC236}">
                <a16:creationId xmlns:a16="http://schemas.microsoft.com/office/drawing/2014/main" id="{008CD987-10E0-0640-95DE-2FB0C29956CF}"/>
              </a:ext>
            </a:extLst>
          </p:cNvPr>
          <p:cNvSpPr/>
          <p:nvPr/>
        </p:nvSpPr>
        <p:spPr>
          <a:xfrm>
            <a:off x="4092575" y="562610"/>
            <a:ext cx="4695825" cy="30949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856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283C8-9981-3543-ABBA-85063D345468}"/>
              </a:ext>
            </a:extLst>
          </p:cNvPr>
          <p:cNvPicPr>
            <a:picLocks noChangeAspect="1"/>
          </p:cNvPicPr>
          <p:nvPr/>
        </p:nvPicPr>
        <p:blipFill>
          <a:blip r:embed="rId3"/>
          <a:stretch>
            <a:fillRect/>
          </a:stretch>
        </p:blipFill>
        <p:spPr>
          <a:xfrm>
            <a:off x="87273" y="0"/>
            <a:ext cx="8969453" cy="5143500"/>
          </a:xfrm>
          <a:prstGeom prst="rect">
            <a:avLst/>
          </a:prstGeom>
        </p:spPr>
      </p:pic>
    </p:spTree>
    <p:extLst>
      <p:ext uri="{BB962C8B-B14F-4D97-AF65-F5344CB8AC3E}">
        <p14:creationId xmlns:p14="http://schemas.microsoft.com/office/powerpoint/2010/main" val="4817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4AA2E-45B1-3848-9072-6836396EEED2}"/>
              </a:ext>
            </a:extLst>
          </p:cNvPr>
          <p:cNvPicPr>
            <a:picLocks noChangeAspect="1"/>
          </p:cNvPicPr>
          <p:nvPr/>
        </p:nvPicPr>
        <p:blipFill>
          <a:blip r:embed="rId3"/>
          <a:stretch>
            <a:fillRect/>
          </a:stretch>
        </p:blipFill>
        <p:spPr>
          <a:xfrm>
            <a:off x="87273" y="0"/>
            <a:ext cx="8969453" cy="5143500"/>
          </a:xfrm>
          <a:prstGeom prst="rect">
            <a:avLst/>
          </a:prstGeom>
        </p:spPr>
      </p:pic>
    </p:spTree>
    <p:extLst>
      <p:ext uri="{BB962C8B-B14F-4D97-AF65-F5344CB8AC3E}">
        <p14:creationId xmlns:p14="http://schemas.microsoft.com/office/powerpoint/2010/main" val="38964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F3F0B-9BC9-8045-B80B-A794D23FB560}"/>
              </a:ext>
            </a:extLst>
          </p:cNvPr>
          <p:cNvPicPr>
            <a:picLocks noChangeAspect="1"/>
          </p:cNvPicPr>
          <p:nvPr/>
        </p:nvPicPr>
        <p:blipFill>
          <a:blip r:embed="rId3"/>
          <a:stretch>
            <a:fillRect/>
          </a:stretch>
        </p:blipFill>
        <p:spPr>
          <a:xfrm>
            <a:off x="7723" y="0"/>
            <a:ext cx="9128554" cy="5143500"/>
          </a:xfrm>
          <a:prstGeom prst="rect">
            <a:avLst/>
          </a:prstGeom>
        </p:spPr>
      </p:pic>
      <p:sp>
        <p:nvSpPr>
          <p:cNvPr id="5" name="Rectangle 4">
            <a:extLst>
              <a:ext uri="{FF2B5EF4-FFF2-40B4-BE49-F238E27FC236}">
                <a16:creationId xmlns:a16="http://schemas.microsoft.com/office/drawing/2014/main" id="{CF67C10B-76EB-EC40-929E-6F5D43BF264F}"/>
              </a:ext>
            </a:extLst>
          </p:cNvPr>
          <p:cNvSpPr/>
          <p:nvPr/>
        </p:nvSpPr>
        <p:spPr>
          <a:xfrm>
            <a:off x="3254375" y="1638300"/>
            <a:ext cx="5881902" cy="31750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0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4320D-E2F0-E54A-84B5-5FC7BE0B3B04}"/>
              </a:ext>
            </a:extLst>
          </p:cNvPr>
          <p:cNvPicPr>
            <a:picLocks noChangeAspect="1"/>
          </p:cNvPicPr>
          <p:nvPr/>
        </p:nvPicPr>
        <p:blipFill>
          <a:blip r:embed="rId3"/>
          <a:stretch>
            <a:fillRect/>
          </a:stretch>
        </p:blipFill>
        <p:spPr>
          <a:xfrm>
            <a:off x="22742" y="0"/>
            <a:ext cx="9098515" cy="5143500"/>
          </a:xfrm>
          <a:prstGeom prst="rect">
            <a:avLst/>
          </a:prstGeom>
        </p:spPr>
      </p:pic>
    </p:spTree>
    <p:extLst>
      <p:ext uri="{BB962C8B-B14F-4D97-AF65-F5344CB8AC3E}">
        <p14:creationId xmlns:p14="http://schemas.microsoft.com/office/powerpoint/2010/main" val="3429815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895AE-97AB-AE4B-8EA0-3DE712514A83}"/>
              </a:ext>
            </a:extLst>
          </p:cNvPr>
          <p:cNvPicPr>
            <a:picLocks noChangeAspect="1"/>
          </p:cNvPicPr>
          <p:nvPr/>
        </p:nvPicPr>
        <p:blipFill>
          <a:blip r:embed="rId3"/>
          <a:stretch>
            <a:fillRect/>
          </a:stretch>
        </p:blipFill>
        <p:spPr>
          <a:xfrm>
            <a:off x="26044" y="0"/>
            <a:ext cx="9091912" cy="5143500"/>
          </a:xfrm>
          <a:prstGeom prst="rect">
            <a:avLst/>
          </a:prstGeom>
        </p:spPr>
      </p:pic>
    </p:spTree>
    <p:extLst>
      <p:ext uri="{BB962C8B-B14F-4D97-AF65-F5344CB8AC3E}">
        <p14:creationId xmlns:p14="http://schemas.microsoft.com/office/powerpoint/2010/main" val="2509418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301EB-5E12-6243-9134-641F84A9C138}"/>
              </a:ext>
            </a:extLst>
          </p:cNvPr>
          <p:cNvPicPr>
            <a:picLocks noChangeAspect="1"/>
          </p:cNvPicPr>
          <p:nvPr/>
        </p:nvPicPr>
        <p:blipFill>
          <a:blip r:embed="rId3"/>
          <a:stretch>
            <a:fillRect/>
          </a:stretch>
        </p:blipFill>
        <p:spPr>
          <a:xfrm>
            <a:off x="22742" y="0"/>
            <a:ext cx="9098515" cy="5143500"/>
          </a:xfrm>
          <a:prstGeom prst="rect">
            <a:avLst/>
          </a:prstGeom>
        </p:spPr>
      </p:pic>
    </p:spTree>
    <p:extLst>
      <p:ext uri="{BB962C8B-B14F-4D97-AF65-F5344CB8AC3E}">
        <p14:creationId xmlns:p14="http://schemas.microsoft.com/office/powerpoint/2010/main" val="321500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E230BE-F450-2447-882D-DABF04ECDA3C}"/>
              </a:ext>
            </a:extLst>
          </p:cNvPr>
          <p:cNvPicPr>
            <a:picLocks noChangeAspect="1"/>
          </p:cNvPicPr>
          <p:nvPr/>
        </p:nvPicPr>
        <p:blipFill>
          <a:blip r:embed="rId3"/>
          <a:stretch>
            <a:fillRect/>
          </a:stretch>
        </p:blipFill>
        <p:spPr>
          <a:xfrm>
            <a:off x="910479" y="342297"/>
            <a:ext cx="7411640" cy="669355"/>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5AC4569-3D50-D54D-B5E6-ABF93435A4E3}"/>
              </a:ext>
            </a:extLst>
          </p:cNvPr>
          <p:cNvPicPr>
            <a:picLocks noChangeAspect="1"/>
          </p:cNvPicPr>
          <p:nvPr/>
        </p:nvPicPr>
        <p:blipFill>
          <a:blip r:embed="rId4"/>
          <a:stretch>
            <a:fillRect/>
          </a:stretch>
        </p:blipFill>
        <p:spPr>
          <a:xfrm>
            <a:off x="970044" y="1152021"/>
            <a:ext cx="7352075" cy="3886559"/>
          </a:xfrm>
          <a:prstGeom prst="rect">
            <a:avLst/>
          </a:prstGeom>
        </p:spPr>
      </p:pic>
    </p:spTree>
    <p:extLst>
      <p:ext uri="{BB962C8B-B14F-4D97-AF65-F5344CB8AC3E}">
        <p14:creationId xmlns:p14="http://schemas.microsoft.com/office/powerpoint/2010/main" val="30856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16C44-4596-FE4C-B889-11AAD4F2B979}"/>
              </a:ext>
            </a:extLst>
          </p:cNvPr>
          <p:cNvPicPr>
            <a:picLocks noChangeAspect="1"/>
          </p:cNvPicPr>
          <p:nvPr/>
        </p:nvPicPr>
        <p:blipFill>
          <a:blip r:embed="rId3"/>
          <a:stretch>
            <a:fillRect/>
          </a:stretch>
        </p:blipFill>
        <p:spPr>
          <a:xfrm>
            <a:off x="26044" y="0"/>
            <a:ext cx="9091912" cy="5143500"/>
          </a:xfrm>
          <a:prstGeom prst="rect">
            <a:avLst/>
          </a:prstGeom>
        </p:spPr>
      </p:pic>
    </p:spTree>
    <p:extLst>
      <p:ext uri="{BB962C8B-B14F-4D97-AF65-F5344CB8AC3E}">
        <p14:creationId xmlns:p14="http://schemas.microsoft.com/office/powerpoint/2010/main" val="2119526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EE1E3-2800-B743-B6A2-943394FB6E6D}"/>
              </a:ext>
            </a:extLst>
          </p:cNvPr>
          <p:cNvPicPr>
            <a:picLocks noChangeAspect="1"/>
          </p:cNvPicPr>
          <p:nvPr/>
        </p:nvPicPr>
        <p:blipFill>
          <a:blip r:embed="rId3"/>
          <a:stretch>
            <a:fillRect/>
          </a:stretch>
        </p:blipFill>
        <p:spPr>
          <a:xfrm>
            <a:off x="241173" y="0"/>
            <a:ext cx="8732427" cy="5066522"/>
          </a:xfrm>
          <a:prstGeom prst="rect">
            <a:avLst/>
          </a:prstGeom>
        </p:spPr>
      </p:pic>
      <p:sp>
        <p:nvSpPr>
          <p:cNvPr id="5" name="Rectangle 4">
            <a:extLst>
              <a:ext uri="{FF2B5EF4-FFF2-40B4-BE49-F238E27FC236}">
                <a16:creationId xmlns:a16="http://schemas.microsoft.com/office/drawing/2014/main" id="{465AD296-263F-AE4C-B151-CB6EAFA96B58}"/>
              </a:ext>
            </a:extLst>
          </p:cNvPr>
          <p:cNvSpPr/>
          <p:nvPr/>
        </p:nvSpPr>
        <p:spPr>
          <a:xfrm>
            <a:off x="241173" y="0"/>
            <a:ext cx="8732427" cy="51435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460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9" y="415981"/>
            <a:ext cx="10467473" cy="1569660"/>
          </a:xfrm>
          <a:prstGeom prst="rect">
            <a:avLst/>
          </a:prstGeom>
          <a:noFill/>
        </p:spPr>
        <p:txBody>
          <a:bodyPr wrap="square" rtlCol="0">
            <a:spAutoFit/>
          </a:bodyPr>
          <a:lstStyle/>
          <a:p>
            <a:pPr algn="ctr"/>
            <a:r>
              <a:rPr lang="en-US" sz="3200" dirty="0">
                <a:solidFill>
                  <a:schemeClr val="bg1"/>
                </a:solidFill>
              </a:rPr>
              <a:t>Modern GUIs</a:t>
            </a:r>
          </a:p>
          <a:p>
            <a:pPr algn="ctr"/>
            <a:r>
              <a:rPr lang="en-US" sz="3200" dirty="0">
                <a:solidFill>
                  <a:schemeClr val="bg1"/>
                </a:solidFill>
              </a:rPr>
              <a:t>Traditional Interfaces</a:t>
            </a:r>
          </a:p>
          <a:p>
            <a:pPr algn="ctr"/>
            <a:r>
              <a:rPr lang="en-US" sz="3200" dirty="0">
                <a:solidFill>
                  <a:schemeClr val="bg1"/>
                </a:solidFill>
              </a:rPr>
              <a:t>Side by side in a web browser</a:t>
            </a:r>
          </a:p>
        </p:txBody>
      </p:sp>
      <p:sp>
        <p:nvSpPr>
          <p:cNvPr id="5" name="TextBox 4">
            <a:extLst>
              <a:ext uri="{FF2B5EF4-FFF2-40B4-BE49-F238E27FC236}">
                <a16:creationId xmlns:a16="http://schemas.microsoft.com/office/drawing/2014/main" id="{210098C8-7D39-B344-AA0D-C00E6D2F3245}"/>
              </a:ext>
            </a:extLst>
          </p:cNvPr>
          <p:cNvSpPr txBox="1"/>
          <p:nvPr/>
        </p:nvSpPr>
        <p:spPr>
          <a:xfrm>
            <a:off x="-661739" y="2324104"/>
            <a:ext cx="10467473" cy="1077218"/>
          </a:xfrm>
          <a:prstGeom prst="rect">
            <a:avLst/>
          </a:prstGeom>
          <a:noFill/>
        </p:spPr>
        <p:txBody>
          <a:bodyPr wrap="square" rtlCol="0">
            <a:spAutoFit/>
          </a:bodyPr>
          <a:lstStyle/>
          <a:p>
            <a:pPr algn="ctr"/>
            <a:r>
              <a:rPr lang="en-US" sz="3200" dirty="0">
                <a:solidFill>
                  <a:schemeClr val="bg1"/>
                </a:solidFill>
              </a:rPr>
              <a:t>Single sign-on</a:t>
            </a:r>
          </a:p>
          <a:p>
            <a:pPr algn="ctr"/>
            <a:r>
              <a:rPr lang="en-US" sz="3200" dirty="0">
                <a:solidFill>
                  <a:schemeClr val="bg1"/>
                </a:solidFill>
              </a:rPr>
              <a:t>App to app launching </a:t>
            </a:r>
          </a:p>
        </p:txBody>
      </p:sp>
      <p:sp>
        <p:nvSpPr>
          <p:cNvPr id="6" name="TextBox 5">
            <a:extLst>
              <a:ext uri="{FF2B5EF4-FFF2-40B4-BE49-F238E27FC236}">
                <a16:creationId xmlns:a16="http://schemas.microsoft.com/office/drawing/2014/main" id="{7B497585-F4AC-9B44-9D93-54059789801D}"/>
              </a:ext>
            </a:extLst>
          </p:cNvPr>
          <p:cNvSpPr txBox="1"/>
          <p:nvPr/>
        </p:nvSpPr>
        <p:spPr>
          <a:xfrm>
            <a:off x="-346427" y="4015186"/>
            <a:ext cx="10467473" cy="584775"/>
          </a:xfrm>
          <a:prstGeom prst="rect">
            <a:avLst/>
          </a:prstGeom>
          <a:noFill/>
        </p:spPr>
        <p:txBody>
          <a:bodyPr wrap="square" rtlCol="0">
            <a:spAutoFit/>
          </a:bodyPr>
          <a:lstStyle/>
          <a:p>
            <a:pPr algn="ctr"/>
            <a:r>
              <a:rPr lang="en-US" sz="3200" dirty="0">
                <a:solidFill>
                  <a:schemeClr val="bg1"/>
                </a:solidFill>
              </a:rPr>
              <a:t>All of the old with all of the new </a:t>
            </a:r>
          </a:p>
        </p:txBody>
      </p:sp>
    </p:spTree>
    <p:extLst>
      <p:ext uri="{BB962C8B-B14F-4D97-AF65-F5344CB8AC3E}">
        <p14:creationId xmlns:p14="http://schemas.microsoft.com/office/powerpoint/2010/main" val="198427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43</a:t>
            </a:fld>
            <a:endParaRPr lang="en-US"/>
          </a:p>
        </p:txBody>
      </p:sp>
      <p:pic>
        <p:nvPicPr>
          <p:cNvPr id="3" name="Picture 2">
            <a:extLst>
              <a:ext uri="{FF2B5EF4-FFF2-40B4-BE49-F238E27FC236}">
                <a16:creationId xmlns:a16="http://schemas.microsoft.com/office/drawing/2014/main" id="{74556D67-7B80-BE47-A27C-96315D1C176F}"/>
              </a:ext>
            </a:extLst>
          </p:cNvPr>
          <p:cNvPicPr>
            <a:picLocks noChangeAspect="1"/>
          </p:cNvPicPr>
          <p:nvPr/>
        </p:nvPicPr>
        <p:blipFill>
          <a:blip r:embed="rId3"/>
          <a:stretch>
            <a:fillRect/>
          </a:stretch>
        </p:blipFill>
        <p:spPr>
          <a:xfrm>
            <a:off x="188088" y="335334"/>
            <a:ext cx="1853066" cy="1386811"/>
          </a:xfrm>
          <a:prstGeom prst="rect">
            <a:avLst/>
          </a:prstGeom>
        </p:spPr>
      </p:pic>
      <p:pic>
        <p:nvPicPr>
          <p:cNvPr id="7" name="Picture 6">
            <a:extLst>
              <a:ext uri="{FF2B5EF4-FFF2-40B4-BE49-F238E27FC236}">
                <a16:creationId xmlns:a16="http://schemas.microsoft.com/office/drawing/2014/main" id="{49B9F157-17A3-2043-9141-8BD8ED443E39}"/>
              </a:ext>
            </a:extLst>
          </p:cNvPr>
          <p:cNvPicPr>
            <a:picLocks noChangeAspect="1"/>
          </p:cNvPicPr>
          <p:nvPr/>
        </p:nvPicPr>
        <p:blipFill>
          <a:blip r:embed="rId4"/>
          <a:stretch>
            <a:fillRect/>
          </a:stretch>
        </p:blipFill>
        <p:spPr>
          <a:xfrm>
            <a:off x="188089" y="2118946"/>
            <a:ext cx="2708292" cy="2689220"/>
          </a:xfrm>
          <a:prstGeom prst="rect">
            <a:avLst/>
          </a:prstGeom>
        </p:spPr>
      </p:pic>
      <p:pic>
        <p:nvPicPr>
          <p:cNvPr id="6" name="Picture 5">
            <a:extLst>
              <a:ext uri="{FF2B5EF4-FFF2-40B4-BE49-F238E27FC236}">
                <a16:creationId xmlns:a16="http://schemas.microsoft.com/office/drawing/2014/main" id="{E9F76C5B-73EE-1F42-9F6F-F54432C6EEFA}"/>
              </a:ext>
            </a:extLst>
          </p:cNvPr>
          <p:cNvPicPr>
            <a:picLocks noChangeAspect="1"/>
          </p:cNvPicPr>
          <p:nvPr/>
        </p:nvPicPr>
        <p:blipFill>
          <a:blip r:embed="rId5"/>
          <a:stretch>
            <a:fillRect/>
          </a:stretch>
        </p:blipFill>
        <p:spPr>
          <a:xfrm>
            <a:off x="3238465" y="1708957"/>
            <a:ext cx="5717447" cy="3168418"/>
          </a:xfrm>
          <a:prstGeom prst="rect">
            <a:avLst/>
          </a:prstGeom>
        </p:spPr>
      </p:pic>
      <p:pic>
        <p:nvPicPr>
          <p:cNvPr id="8" name="Picture 7">
            <a:extLst>
              <a:ext uri="{FF2B5EF4-FFF2-40B4-BE49-F238E27FC236}">
                <a16:creationId xmlns:a16="http://schemas.microsoft.com/office/drawing/2014/main" id="{A7DE3346-FF1C-CF45-94C2-77B09BC7E11A}"/>
              </a:ext>
            </a:extLst>
          </p:cNvPr>
          <p:cNvPicPr>
            <a:picLocks noChangeAspect="1"/>
          </p:cNvPicPr>
          <p:nvPr/>
        </p:nvPicPr>
        <p:blipFill>
          <a:blip r:embed="rId6"/>
          <a:stretch>
            <a:fillRect/>
          </a:stretch>
        </p:blipFill>
        <p:spPr>
          <a:xfrm>
            <a:off x="2361681" y="548664"/>
            <a:ext cx="6594231" cy="960149"/>
          </a:xfrm>
          <a:prstGeom prst="rect">
            <a:avLst/>
          </a:prstGeom>
        </p:spPr>
      </p:pic>
      <p:sp>
        <p:nvSpPr>
          <p:cNvPr id="9" name="Rectangle 8">
            <a:extLst>
              <a:ext uri="{FF2B5EF4-FFF2-40B4-BE49-F238E27FC236}">
                <a16:creationId xmlns:a16="http://schemas.microsoft.com/office/drawing/2014/main" id="{899615B7-7F1E-4E46-8E3D-9CF0BBEA295A}"/>
              </a:ext>
            </a:extLst>
          </p:cNvPr>
          <p:cNvSpPr/>
          <p:nvPr/>
        </p:nvSpPr>
        <p:spPr>
          <a:xfrm>
            <a:off x="674997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22671B-A533-1242-94F1-9CDD30127F25}"/>
              </a:ext>
            </a:extLst>
          </p:cNvPr>
          <p:cNvSpPr/>
          <p:nvPr/>
        </p:nvSpPr>
        <p:spPr>
          <a:xfrm>
            <a:off x="786881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59FA6-F769-D649-820C-CB1DA0D2A680}"/>
              </a:ext>
            </a:extLst>
          </p:cNvPr>
          <p:cNvSpPr/>
          <p:nvPr/>
        </p:nvSpPr>
        <p:spPr>
          <a:xfrm>
            <a:off x="188087" y="3322613"/>
            <a:ext cx="1967283" cy="52159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52C0F-5C19-664C-91C9-1C7116584ED1}"/>
              </a:ext>
            </a:extLst>
          </p:cNvPr>
          <p:cNvSpPr/>
          <p:nvPr/>
        </p:nvSpPr>
        <p:spPr>
          <a:xfrm>
            <a:off x="3238465" y="1694321"/>
            <a:ext cx="5717446" cy="3168418"/>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36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6BCB7-88ED-FA41-B74E-FB2593D663F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DFC4E20-7357-8740-B27C-C6D67A5E82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85954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45</a:t>
            </a:fld>
            <a:endParaRPr lang="en-US"/>
          </a:p>
        </p:txBody>
      </p:sp>
    </p:spTree>
    <p:extLst>
      <p:ext uri="{BB962C8B-B14F-4D97-AF65-F5344CB8AC3E}">
        <p14:creationId xmlns:p14="http://schemas.microsoft.com/office/powerpoint/2010/main" val="23269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46</a:t>
            </a:fld>
            <a:endParaRPr lang="en-US"/>
          </a:p>
        </p:txBody>
      </p:sp>
    </p:spTree>
    <p:extLst>
      <p:ext uri="{BB962C8B-B14F-4D97-AF65-F5344CB8AC3E}">
        <p14:creationId xmlns:p14="http://schemas.microsoft.com/office/powerpoint/2010/main" val="151948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47</a:t>
            </a:fld>
            <a:endParaRPr lang="en-US"/>
          </a:p>
        </p:txBody>
      </p:sp>
      <p:pic>
        <p:nvPicPr>
          <p:cNvPr id="2" name="Picture 1">
            <a:extLst>
              <a:ext uri="{FF2B5EF4-FFF2-40B4-BE49-F238E27FC236}">
                <a16:creationId xmlns:a16="http://schemas.microsoft.com/office/drawing/2014/main" id="{4A157FB4-3404-EC42-B0F3-F30B8A977DA3}"/>
              </a:ext>
            </a:extLst>
          </p:cNvPr>
          <p:cNvPicPr>
            <a:picLocks noChangeAspect="1"/>
          </p:cNvPicPr>
          <p:nvPr/>
        </p:nvPicPr>
        <p:blipFill>
          <a:blip r:embed="rId2"/>
          <a:stretch>
            <a:fillRect/>
          </a:stretch>
        </p:blipFill>
        <p:spPr>
          <a:xfrm>
            <a:off x="266552" y="2210023"/>
            <a:ext cx="2253364" cy="1627030"/>
          </a:xfrm>
          <a:prstGeom prst="rect">
            <a:avLst/>
          </a:prstGeom>
        </p:spPr>
      </p:pic>
      <p:pic>
        <p:nvPicPr>
          <p:cNvPr id="3" name="Picture 2">
            <a:extLst>
              <a:ext uri="{FF2B5EF4-FFF2-40B4-BE49-F238E27FC236}">
                <a16:creationId xmlns:a16="http://schemas.microsoft.com/office/drawing/2014/main" id="{6F4B6E80-1CD7-734E-AEDB-C6D739B745DC}"/>
              </a:ext>
            </a:extLst>
          </p:cNvPr>
          <p:cNvPicPr>
            <a:picLocks noChangeAspect="1"/>
          </p:cNvPicPr>
          <p:nvPr/>
        </p:nvPicPr>
        <p:blipFill>
          <a:blip r:embed="rId3"/>
          <a:stretch>
            <a:fillRect/>
          </a:stretch>
        </p:blipFill>
        <p:spPr>
          <a:xfrm>
            <a:off x="2689299" y="2131557"/>
            <a:ext cx="6188149" cy="2336854"/>
          </a:xfrm>
          <a:prstGeom prst="rect">
            <a:avLst/>
          </a:prstGeom>
        </p:spPr>
      </p:pic>
      <p:pic>
        <p:nvPicPr>
          <p:cNvPr id="5" name="Picture 4">
            <a:extLst>
              <a:ext uri="{FF2B5EF4-FFF2-40B4-BE49-F238E27FC236}">
                <a16:creationId xmlns:a16="http://schemas.microsoft.com/office/drawing/2014/main" id="{AD8E8C1A-7FFC-164B-83C7-FEC87F66B5AC}"/>
              </a:ext>
            </a:extLst>
          </p:cNvPr>
          <p:cNvPicPr>
            <a:picLocks noChangeAspect="1"/>
          </p:cNvPicPr>
          <p:nvPr/>
        </p:nvPicPr>
        <p:blipFill>
          <a:blip r:embed="rId4"/>
          <a:stretch>
            <a:fillRect/>
          </a:stretch>
        </p:blipFill>
        <p:spPr>
          <a:xfrm>
            <a:off x="445829" y="1167267"/>
            <a:ext cx="8495414" cy="471123"/>
          </a:xfrm>
          <a:prstGeom prst="rect">
            <a:avLst/>
          </a:prstGeom>
        </p:spPr>
      </p:pic>
    </p:spTree>
    <p:extLst>
      <p:ext uri="{BB962C8B-B14F-4D97-AF65-F5344CB8AC3E}">
        <p14:creationId xmlns:p14="http://schemas.microsoft.com/office/powerpoint/2010/main" val="24605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48</a:t>
            </a:fld>
            <a:endParaRPr lang="en-US"/>
          </a:p>
        </p:txBody>
      </p:sp>
    </p:spTree>
    <p:extLst>
      <p:ext uri="{BB962C8B-B14F-4D97-AF65-F5344CB8AC3E}">
        <p14:creationId xmlns:p14="http://schemas.microsoft.com/office/powerpoint/2010/main" val="26159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040124-751D-3148-833E-6FF5F9744BAF}"/>
              </a:ext>
            </a:extLst>
          </p:cNvPr>
          <p:cNvPicPr>
            <a:picLocks noChangeAspect="1"/>
          </p:cNvPicPr>
          <p:nvPr/>
        </p:nvPicPr>
        <p:blipFill>
          <a:blip r:embed="rId3"/>
          <a:stretch>
            <a:fillRect/>
          </a:stretch>
        </p:blipFill>
        <p:spPr>
          <a:xfrm>
            <a:off x="922511" y="270106"/>
            <a:ext cx="7399608" cy="746694"/>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14861F-4FB9-664D-A446-F842960701FE}"/>
              </a:ext>
            </a:extLst>
          </p:cNvPr>
          <p:cNvPicPr>
            <a:picLocks noChangeAspect="1"/>
          </p:cNvPicPr>
          <p:nvPr/>
        </p:nvPicPr>
        <p:blipFill>
          <a:blip r:embed="rId4"/>
          <a:stretch>
            <a:fillRect/>
          </a:stretch>
        </p:blipFill>
        <p:spPr>
          <a:xfrm>
            <a:off x="1005823" y="1152022"/>
            <a:ext cx="7232984" cy="3854705"/>
          </a:xfrm>
          <a:prstGeom prst="rect">
            <a:avLst/>
          </a:prstGeom>
        </p:spPr>
      </p:pic>
    </p:spTree>
    <p:extLst>
      <p:ext uri="{BB962C8B-B14F-4D97-AF65-F5344CB8AC3E}">
        <p14:creationId xmlns:p14="http://schemas.microsoft.com/office/powerpoint/2010/main" val="2464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B0F3A-8BB5-1C4B-836C-8C6737E2F0B9}"/>
              </a:ext>
            </a:extLst>
          </p:cNvPr>
          <p:cNvSpPr/>
          <p:nvPr/>
        </p:nvSpPr>
        <p:spPr>
          <a:xfrm>
            <a:off x="57824" y="1145136"/>
            <a:ext cx="8965860" cy="38479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8E8C0-0AA5-F04F-9AFF-AB231BC25DCA}"/>
              </a:ext>
            </a:extLst>
          </p:cNvPr>
          <p:cNvPicPr>
            <a:picLocks noChangeAspect="1"/>
          </p:cNvPicPr>
          <p:nvPr/>
        </p:nvPicPr>
        <p:blipFill>
          <a:blip r:embed="rId3"/>
          <a:stretch>
            <a:fillRect/>
          </a:stretch>
        </p:blipFill>
        <p:spPr>
          <a:xfrm>
            <a:off x="958606" y="289321"/>
            <a:ext cx="7387577" cy="722629"/>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B66B9-FA54-A248-AA74-D68EDDECA1FD}"/>
              </a:ext>
            </a:extLst>
          </p:cNvPr>
          <p:cNvPicPr>
            <a:picLocks noChangeAspect="1"/>
          </p:cNvPicPr>
          <p:nvPr/>
        </p:nvPicPr>
        <p:blipFill>
          <a:blip r:embed="rId4"/>
          <a:stretch>
            <a:fillRect/>
          </a:stretch>
        </p:blipFill>
        <p:spPr>
          <a:xfrm>
            <a:off x="315196" y="1229225"/>
            <a:ext cx="4167329" cy="3657769"/>
          </a:xfrm>
          <a:prstGeom prst="rect">
            <a:avLst/>
          </a:prstGeom>
        </p:spPr>
      </p:pic>
      <p:pic>
        <p:nvPicPr>
          <p:cNvPr id="11" name="Picture 10">
            <a:extLst>
              <a:ext uri="{FF2B5EF4-FFF2-40B4-BE49-F238E27FC236}">
                <a16:creationId xmlns:a16="http://schemas.microsoft.com/office/drawing/2014/main" id="{832615B1-2D9D-C04C-8208-A5EA90FC053E}"/>
              </a:ext>
            </a:extLst>
          </p:cNvPr>
          <p:cNvPicPr>
            <a:picLocks noChangeAspect="1"/>
          </p:cNvPicPr>
          <p:nvPr/>
        </p:nvPicPr>
        <p:blipFill>
          <a:blip r:embed="rId5"/>
          <a:stretch>
            <a:fillRect/>
          </a:stretch>
        </p:blipFill>
        <p:spPr>
          <a:xfrm>
            <a:off x="4724400" y="1229226"/>
            <a:ext cx="4023932" cy="3657769"/>
          </a:xfrm>
          <a:prstGeom prst="rect">
            <a:avLst/>
          </a:prstGeom>
        </p:spPr>
      </p:pic>
    </p:spTree>
    <p:extLst>
      <p:ext uri="{BB962C8B-B14F-4D97-AF65-F5344CB8AC3E}">
        <p14:creationId xmlns:p14="http://schemas.microsoft.com/office/powerpoint/2010/main" val="41916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A4C28-98ED-1C45-AB50-994DE6705E27}"/>
              </a:ext>
            </a:extLst>
          </p:cNvPr>
          <p:cNvPicPr>
            <a:picLocks noChangeAspect="1"/>
          </p:cNvPicPr>
          <p:nvPr/>
        </p:nvPicPr>
        <p:blipFill>
          <a:blip r:embed="rId3"/>
          <a:stretch>
            <a:fillRect/>
          </a:stretch>
        </p:blipFill>
        <p:spPr>
          <a:xfrm>
            <a:off x="922511" y="270106"/>
            <a:ext cx="7423672" cy="72263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1D147-B674-8843-B620-BD2C61A66FF9}"/>
              </a:ext>
            </a:extLst>
          </p:cNvPr>
          <p:cNvPicPr>
            <a:picLocks noChangeAspect="1"/>
          </p:cNvPicPr>
          <p:nvPr/>
        </p:nvPicPr>
        <p:blipFill>
          <a:blip r:embed="rId4"/>
          <a:stretch>
            <a:fillRect/>
          </a:stretch>
        </p:blipFill>
        <p:spPr>
          <a:xfrm>
            <a:off x="1151024" y="1152022"/>
            <a:ext cx="7034463" cy="3918160"/>
          </a:xfrm>
          <a:prstGeom prst="rect">
            <a:avLst/>
          </a:prstGeom>
        </p:spPr>
      </p:pic>
    </p:spTree>
    <p:extLst>
      <p:ext uri="{BB962C8B-B14F-4D97-AF65-F5344CB8AC3E}">
        <p14:creationId xmlns:p14="http://schemas.microsoft.com/office/powerpoint/2010/main" val="331399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211C0-ABC3-C245-A109-3D44D031D7A3}"/>
              </a:ext>
            </a:extLst>
          </p:cNvPr>
          <p:cNvPicPr>
            <a:picLocks noChangeAspect="1"/>
          </p:cNvPicPr>
          <p:nvPr/>
        </p:nvPicPr>
        <p:blipFill>
          <a:blip r:embed="rId3"/>
          <a:stretch>
            <a:fillRect/>
          </a:stretch>
        </p:blipFill>
        <p:spPr>
          <a:xfrm>
            <a:off x="177629" y="160125"/>
            <a:ext cx="3650092" cy="2288643"/>
          </a:xfrm>
          <a:prstGeom prst="rect">
            <a:avLst/>
          </a:prstGeom>
        </p:spPr>
      </p:pic>
      <p:pic>
        <p:nvPicPr>
          <p:cNvPr id="6" name="Picture 5">
            <a:extLst>
              <a:ext uri="{FF2B5EF4-FFF2-40B4-BE49-F238E27FC236}">
                <a16:creationId xmlns:a16="http://schemas.microsoft.com/office/drawing/2014/main" id="{6D0ED466-86EC-1544-9779-BEA365E5E318}"/>
              </a:ext>
            </a:extLst>
          </p:cNvPr>
          <p:cNvPicPr>
            <a:picLocks noChangeAspect="1"/>
          </p:cNvPicPr>
          <p:nvPr/>
        </p:nvPicPr>
        <p:blipFill>
          <a:blip r:embed="rId4"/>
          <a:stretch>
            <a:fillRect/>
          </a:stretch>
        </p:blipFill>
        <p:spPr>
          <a:xfrm>
            <a:off x="4210491" y="153884"/>
            <a:ext cx="3859619" cy="2258793"/>
          </a:xfrm>
          <a:prstGeom prst="rect">
            <a:avLst/>
          </a:prstGeom>
        </p:spPr>
      </p:pic>
      <p:pic>
        <p:nvPicPr>
          <p:cNvPr id="7" name="Picture 6">
            <a:extLst>
              <a:ext uri="{FF2B5EF4-FFF2-40B4-BE49-F238E27FC236}">
                <a16:creationId xmlns:a16="http://schemas.microsoft.com/office/drawing/2014/main" id="{EC375481-4A9A-EA4D-9C86-C4DF70F4C89D}"/>
              </a:ext>
            </a:extLst>
          </p:cNvPr>
          <p:cNvPicPr>
            <a:picLocks noChangeAspect="1"/>
          </p:cNvPicPr>
          <p:nvPr/>
        </p:nvPicPr>
        <p:blipFill>
          <a:blip r:embed="rId5"/>
          <a:stretch>
            <a:fillRect/>
          </a:stretch>
        </p:blipFill>
        <p:spPr>
          <a:xfrm>
            <a:off x="177629" y="2730824"/>
            <a:ext cx="3654433" cy="2188339"/>
          </a:xfrm>
          <a:prstGeom prst="rect">
            <a:avLst/>
          </a:prstGeom>
        </p:spPr>
      </p:pic>
      <p:pic>
        <p:nvPicPr>
          <p:cNvPr id="8" name="Picture 7">
            <a:extLst>
              <a:ext uri="{FF2B5EF4-FFF2-40B4-BE49-F238E27FC236}">
                <a16:creationId xmlns:a16="http://schemas.microsoft.com/office/drawing/2014/main" id="{9CD7FA7A-609B-924F-9387-1717C43BCD23}"/>
              </a:ext>
            </a:extLst>
          </p:cNvPr>
          <p:cNvPicPr>
            <a:picLocks noChangeAspect="1"/>
          </p:cNvPicPr>
          <p:nvPr/>
        </p:nvPicPr>
        <p:blipFill>
          <a:blip r:embed="rId6"/>
          <a:stretch>
            <a:fillRect/>
          </a:stretch>
        </p:blipFill>
        <p:spPr>
          <a:xfrm>
            <a:off x="4210491" y="2730824"/>
            <a:ext cx="3828829" cy="2258792"/>
          </a:xfrm>
          <a:prstGeom prst="rect">
            <a:avLst/>
          </a:prstGeom>
        </p:spPr>
      </p:pic>
      <p:sp>
        <p:nvSpPr>
          <p:cNvPr id="2" name="Rectangle 1">
            <a:extLst>
              <a:ext uri="{FF2B5EF4-FFF2-40B4-BE49-F238E27FC236}">
                <a16:creationId xmlns:a16="http://schemas.microsoft.com/office/drawing/2014/main" id="{9BB75059-B1BB-0E4A-BB13-BB0FBE78914E}"/>
              </a:ext>
            </a:extLst>
          </p:cNvPr>
          <p:cNvSpPr/>
          <p:nvPr/>
        </p:nvSpPr>
        <p:spPr>
          <a:xfrm>
            <a:off x="177629" y="124034"/>
            <a:ext cx="3650092"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CDC1B-241A-6B4D-AAAD-2998FD23D736}"/>
              </a:ext>
            </a:extLst>
          </p:cNvPr>
          <p:cNvSpPr/>
          <p:nvPr/>
        </p:nvSpPr>
        <p:spPr>
          <a:xfrm>
            <a:off x="4204195" y="144082"/>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40655-A612-6D47-8B1B-2FBBAC41DB68}"/>
              </a:ext>
            </a:extLst>
          </p:cNvPr>
          <p:cNvSpPr/>
          <p:nvPr/>
        </p:nvSpPr>
        <p:spPr>
          <a:xfrm>
            <a:off x="4204194" y="2660985"/>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108DFC-0D2F-F14E-A3D2-8E2D55A95F3E}"/>
              </a:ext>
            </a:extLst>
          </p:cNvPr>
          <p:cNvSpPr/>
          <p:nvPr/>
        </p:nvSpPr>
        <p:spPr>
          <a:xfrm>
            <a:off x="177630" y="2652963"/>
            <a:ext cx="3660730"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2923674"/>
            <a:ext cx="7149603" cy="15400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8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25411</TotalTime>
  <Words>2062</Words>
  <Application>Microsoft Macintosh PowerPoint</Application>
  <PresentationFormat>On-screen Show (16:9)</PresentationFormat>
  <Paragraphs>291</Paragraphs>
  <Slides>48</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-apple-system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Joe Winchester</cp:lastModifiedBy>
  <cp:revision>205</cp:revision>
  <dcterms:created xsi:type="dcterms:W3CDTF">2015-04-06T18:30:18Z</dcterms:created>
  <dcterms:modified xsi:type="dcterms:W3CDTF">2021-02-03T10:42:15Z</dcterms:modified>
</cp:coreProperties>
</file>